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0" r:id="rId1"/>
  </p:sldMasterIdLst>
  <p:notesMasterIdLst>
    <p:notesMasterId r:id="rId26"/>
  </p:notesMasterIdLst>
  <p:handoutMasterIdLst>
    <p:handoutMasterId r:id="rId27"/>
  </p:handoutMasterIdLst>
  <p:sldIdLst>
    <p:sldId id="256" r:id="rId2"/>
    <p:sldId id="297" r:id="rId3"/>
    <p:sldId id="281" r:id="rId4"/>
    <p:sldId id="299" r:id="rId5"/>
    <p:sldId id="284" r:id="rId6"/>
    <p:sldId id="310" r:id="rId7"/>
    <p:sldId id="300" r:id="rId8"/>
    <p:sldId id="280" r:id="rId9"/>
    <p:sldId id="298" r:id="rId10"/>
    <p:sldId id="317" r:id="rId11"/>
    <p:sldId id="282" r:id="rId12"/>
    <p:sldId id="278" r:id="rId13"/>
    <p:sldId id="313" r:id="rId14"/>
    <p:sldId id="303" r:id="rId15"/>
    <p:sldId id="311" r:id="rId16"/>
    <p:sldId id="304" r:id="rId17"/>
    <p:sldId id="316" r:id="rId18"/>
    <p:sldId id="312" r:id="rId19"/>
    <p:sldId id="305" r:id="rId20"/>
    <p:sldId id="306" r:id="rId21"/>
    <p:sldId id="301" r:id="rId22"/>
    <p:sldId id="314" r:id="rId23"/>
    <p:sldId id="315" r:id="rId24"/>
    <p:sldId id="307" r:id="rId25"/>
  </p:sldIdLst>
  <p:sldSz cx="9144000" cy="6858000" type="screen4x3"/>
  <p:notesSz cx="6810375" cy="99425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75" autoAdjust="0"/>
    <p:restoredTop sz="99473" autoAdjust="0"/>
  </p:normalViewPr>
  <p:slideViewPr>
    <p:cSldViewPr>
      <p:cViewPr>
        <p:scale>
          <a:sx n="83" d="100"/>
          <a:sy n="83" d="100"/>
        </p:scale>
        <p:origin x="-662" y="-77"/>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162" cy="497125"/>
          </a:xfrm>
          <a:prstGeom prst="rect">
            <a:avLst/>
          </a:prstGeom>
        </p:spPr>
        <p:txBody>
          <a:bodyPr vert="horz" lIns="91586" tIns="45793" rIns="91586" bIns="45793" rtlCol="0"/>
          <a:lstStyle>
            <a:lvl1pPr algn="l">
              <a:defRPr sz="1200"/>
            </a:lvl1pPr>
          </a:lstStyle>
          <a:p>
            <a:endParaRPr lang="en-US"/>
          </a:p>
        </p:txBody>
      </p:sp>
      <p:sp>
        <p:nvSpPr>
          <p:cNvPr id="3" name="Date Placeholder 2"/>
          <p:cNvSpPr>
            <a:spLocks noGrp="1"/>
          </p:cNvSpPr>
          <p:nvPr>
            <p:ph type="dt" sz="quarter" idx="1"/>
          </p:nvPr>
        </p:nvSpPr>
        <p:spPr>
          <a:xfrm>
            <a:off x="3857637" y="1"/>
            <a:ext cx="2951162" cy="497125"/>
          </a:xfrm>
          <a:prstGeom prst="rect">
            <a:avLst/>
          </a:prstGeom>
        </p:spPr>
        <p:txBody>
          <a:bodyPr vert="horz" lIns="91586" tIns="45793" rIns="91586" bIns="45793" rtlCol="0"/>
          <a:lstStyle>
            <a:lvl1pPr algn="r">
              <a:defRPr sz="1200"/>
            </a:lvl1pPr>
          </a:lstStyle>
          <a:p>
            <a:fld id="{F00A9641-EE7A-1741-AFB6-A9D309A58B81}" type="datetimeFigureOut">
              <a:rPr lang="en-US" smtClean="0"/>
              <a:t>1/12/2016</a:t>
            </a:fld>
            <a:endParaRPr lang="en-US"/>
          </a:p>
        </p:txBody>
      </p:sp>
      <p:sp>
        <p:nvSpPr>
          <p:cNvPr id="4" name="Footer Placeholder 3"/>
          <p:cNvSpPr>
            <a:spLocks noGrp="1"/>
          </p:cNvSpPr>
          <p:nvPr>
            <p:ph type="ftr" sz="quarter" idx="2"/>
          </p:nvPr>
        </p:nvSpPr>
        <p:spPr>
          <a:xfrm>
            <a:off x="1" y="9443663"/>
            <a:ext cx="2951162" cy="497125"/>
          </a:xfrm>
          <a:prstGeom prst="rect">
            <a:avLst/>
          </a:prstGeom>
        </p:spPr>
        <p:txBody>
          <a:bodyPr vert="horz" lIns="91586" tIns="45793" rIns="91586" bIns="45793" rtlCol="0" anchor="b"/>
          <a:lstStyle>
            <a:lvl1pPr algn="l">
              <a:defRPr sz="1200"/>
            </a:lvl1pPr>
          </a:lstStyle>
          <a:p>
            <a:endParaRPr lang="en-US"/>
          </a:p>
        </p:txBody>
      </p:sp>
      <p:sp>
        <p:nvSpPr>
          <p:cNvPr id="5" name="Slide Number Placeholder 4"/>
          <p:cNvSpPr>
            <a:spLocks noGrp="1"/>
          </p:cNvSpPr>
          <p:nvPr>
            <p:ph type="sldNum" sz="quarter" idx="3"/>
          </p:nvPr>
        </p:nvSpPr>
        <p:spPr>
          <a:xfrm>
            <a:off x="3857637" y="9443663"/>
            <a:ext cx="2951162" cy="497125"/>
          </a:xfrm>
          <a:prstGeom prst="rect">
            <a:avLst/>
          </a:prstGeom>
        </p:spPr>
        <p:txBody>
          <a:bodyPr vert="horz" lIns="91586" tIns="45793" rIns="91586" bIns="45793" rtlCol="0" anchor="b"/>
          <a:lstStyle>
            <a:lvl1pPr algn="r">
              <a:defRPr sz="1200"/>
            </a:lvl1pPr>
          </a:lstStyle>
          <a:p>
            <a:fld id="{0616E94B-D657-0644-8ED6-3FD8C5AD925F}" type="slidenum">
              <a:rPr lang="en-US" smtClean="0"/>
              <a:t>‹#›</a:t>
            </a:fld>
            <a:endParaRPr lang="en-US"/>
          </a:p>
        </p:txBody>
      </p:sp>
    </p:spTree>
    <p:extLst>
      <p:ext uri="{BB962C8B-B14F-4D97-AF65-F5344CB8AC3E}">
        <p14:creationId xmlns:p14="http://schemas.microsoft.com/office/powerpoint/2010/main" val="30191265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1" y="1"/>
            <a:ext cx="2951162" cy="497125"/>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eaLnBrk="1" hangingPunct="1">
              <a:defRPr sz="1200"/>
            </a:lvl1pPr>
          </a:lstStyle>
          <a:p>
            <a:pPr>
              <a:defRPr/>
            </a:pPr>
            <a:endParaRPr lang="en-US"/>
          </a:p>
        </p:txBody>
      </p:sp>
      <p:sp>
        <p:nvSpPr>
          <p:cNvPr id="129027" name="Rectangle 3"/>
          <p:cNvSpPr>
            <a:spLocks noGrp="1" noChangeArrowheads="1"/>
          </p:cNvSpPr>
          <p:nvPr>
            <p:ph type="dt" idx="1"/>
          </p:nvPr>
        </p:nvSpPr>
        <p:spPr bwMode="auto">
          <a:xfrm>
            <a:off x="3857637" y="1"/>
            <a:ext cx="2951162" cy="497125"/>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algn="r" eaLnBrk="1" hangingPunct="1">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9" name="Rectangle 5"/>
          <p:cNvSpPr>
            <a:spLocks noGrp="1" noChangeArrowheads="1"/>
          </p:cNvSpPr>
          <p:nvPr>
            <p:ph type="body" sz="quarter" idx="3"/>
          </p:nvPr>
        </p:nvSpPr>
        <p:spPr bwMode="auto">
          <a:xfrm>
            <a:off x="681038" y="4722694"/>
            <a:ext cx="5448300" cy="4474131"/>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9030" name="Rectangle 6"/>
          <p:cNvSpPr>
            <a:spLocks noGrp="1" noChangeArrowheads="1"/>
          </p:cNvSpPr>
          <p:nvPr>
            <p:ph type="ftr" sz="quarter" idx="4"/>
          </p:nvPr>
        </p:nvSpPr>
        <p:spPr bwMode="auto">
          <a:xfrm>
            <a:off x="1" y="9443663"/>
            <a:ext cx="2951162" cy="497125"/>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eaLnBrk="1" hangingPunct="1">
              <a:defRPr sz="1200"/>
            </a:lvl1pPr>
          </a:lstStyle>
          <a:p>
            <a:pPr>
              <a:defRPr/>
            </a:pPr>
            <a:endParaRPr lang="en-US"/>
          </a:p>
        </p:txBody>
      </p:sp>
      <p:sp>
        <p:nvSpPr>
          <p:cNvPr id="129031" name="Rectangle 7"/>
          <p:cNvSpPr>
            <a:spLocks noGrp="1" noChangeArrowheads="1"/>
          </p:cNvSpPr>
          <p:nvPr>
            <p:ph type="sldNum" sz="quarter" idx="5"/>
          </p:nvPr>
        </p:nvSpPr>
        <p:spPr bwMode="auto">
          <a:xfrm>
            <a:off x="3857637" y="9443663"/>
            <a:ext cx="2951162" cy="497125"/>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algn="r" eaLnBrk="1" hangingPunct="1">
              <a:defRPr sz="1200"/>
            </a:lvl1pPr>
          </a:lstStyle>
          <a:p>
            <a:pPr>
              <a:defRPr/>
            </a:pPr>
            <a:fld id="{19C2E347-A40F-401A-851A-E06264DEA388}" type="slidenum">
              <a:rPr lang="en-US"/>
              <a:pPr>
                <a:defRPr/>
              </a:pPr>
              <a:t>‹#›</a:t>
            </a:fld>
            <a:endParaRPr lang="en-US"/>
          </a:p>
        </p:txBody>
      </p:sp>
    </p:spTree>
    <p:extLst>
      <p:ext uri="{BB962C8B-B14F-4D97-AF65-F5344CB8AC3E}">
        <p14:creationId xmlns:p14="http://schemas.microsoft.com/office/powerpoint/2010/main" val="164631766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139" indent="-286207">
              <a:defRPr>
                <a:solidFill>
                  <a:schemeClr val="tx1"/>
                </a:solidFill>
                <a:latin typeface="Arial" charset="0"/>
              </a:defRPr>
            </a:lvl2pPr>
            <a:lvl3pPr marL="1144829" indent="-228966">
              <a:defRPr>
                <a:solidFill>
                  <a:schemeClr val="tx1"/>
                </a:solidFill>
                <a:latin typeface="Arial" charset="0"/>
              </a:defRPr>
            </a:lvl3pPr>
            <a:lvl4pPr marL="1602760" indent="-228966">
              <a:defRPr>
                <a:solidFill>
                  <a:schemeClr val="tx1"/>
                </a:solidFill>
                <a:latin typeface="Arial" charset="0"/>
              </a:defRPr>
            </a:lvl4pPr>
            <a:lvl5pPr marL="2060692" indent="-228966">
              <a:defRPr>
                <a:solidFill>
                  <a:schemeClr val="tx1"/>
                </a:solidFill>
                <a:latin typeface="Arial" charset="0"/>
              </a:defRPr>
            </a:lvl5pPr>
            <a:lvl6pPr marL="2518623" indent="-228966" eaLnBrk="0" fontAlgn="base" hangingPunct="0">
              <a:spcBef>
                <a:spcPct val="0"/>
              </a:spcBef>
              <a:spcAft>
                <a:spcPct val="0"/>
              </a:spcAft>
              <a:defRPr>
                <a:solidFill>
                  <a:schemeClr val="tx1"/>
                </a:solidFill>
                <a:latin typeface="Arial" charset="0"/>
              </a:defRPr>
            </a:lvl6pPr>
            <a:lvl7pPr marL="2976555" indent="-228966" eaLnBrk="0" fontAlgn="base" hangingPunct="0">
              <a:spcBef>
                <a:spcPct val="0"/>
              </a:spcBef>
              <a:spcAft>
                <a:spcPct val="0"/>
              </a:spcAft>
              <a:defRPr>
                <a:solidFill>
                  <a:schemeClr val="tx1"/>
                </a:solidFill>
                <a:latin typeface="Arial" charset="0"/>
              </a:defRPr>
            </a:lvl7pPr>
            <a:lvl8pPr marL="3434486" indent="-228966" eaLnBrk="0" fontAlgn="base" hangingPunct="0">
              <a:spcBef>
                <a:spcPct val="0"/>
              </a:spcBef>
              <a:spcAft>
                <a:spcPct val="0"/>
              </a:spcAft>
              <a:defRPr>
                <a:solidFill>
                  <a:schemeClr val="tx1"/>
                </a:solidFill>
                <a:latin typeface="Arial" charset="0"/>
              </a:defRPr>
            </a:lvl8pPr>
            <a:lvl9pPr marL="3892418" indent="-228966" eaLnBrk="0" fontAlgn="base" hangingPunct="0">
              <a:spcBef>
                <a:spcPct val="0"/>
              </a:spcBef>
              <a:spcAft>
                <a:spcPct val="0"/>
              </a:spcAft>
              <a:defRPr>
                <a:solidFill>
                  <a:schemeClr val="tx1"/>
                </a:solidFill>
                <a:latin typeface="Arial" charset="0"/>
              </a:defRPr>
            </a:lvl9pPr>
          </a:lstStyle>
          <a:p>
            <a:fld id="{A8644B8E-093E-4B52-BD47-C5B3D0FF555E}"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736366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10</a:t>
            </a:fld>
            <a:endParaRPr lang="en-US"/>
          </a:p>
        </p:txBody>
      </p:sp>
    </p:spTree>
    <p:extLst>
      <p:ext uri="{BB962C8B-B14F-4D97-AF65-F5344CB8AC3E}">
        <p14:creationId xmlns:p14="http://schemas.microsoft.com/office/powerpoint/2010/main" val="3519457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11</a:t>
            </a:fld>
            <a:endParaRPr lang="en-US"/>
          </a:p>
        </p:txBody>
      </p:sp>
    </p:spTree>
    <p:extLst>
      <p:ext uri="{BB962C8B-B14F-4D97-AF65-F5344CB8AC3E}">
        <p14:creationId xmlns:p14="http://schemas.microsoft.com/office/powerpoint/2010/main" val="1395562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863"/>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12</a:t>
            </a:fld>
            <a:endParaRPr lang="en-US"/>
          </a:p>
        </p:txBody>
      </p:sp>
    </p:spTree>
    <p:extLst>
      <p:ext uri="{BB962C8B-B14F-4D97-AF65-F5344CB8AC3E}">
        <p14:creationId xmlns:p14="http://schemas.microsoft.com/office/powerpoint/2010/main" val="84299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13</a:t>
            </a:fld>
            <a:endParaRPr lang="en-US"/>
          </a:p>
        </p:txBody>
      </p:sp>
    </p:spTree>
    <p:extLst>
      <p:ext uri="{BB962C8B-B14F-4D97-AF65-F5344CB8AC3E}">
        <p14:creationId xmlns:p14="http://schemas.microsoft.com/office/powerpoint/2010/main" val="1827870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14</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15</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16</a:t>
            </a:fld>
            <a:endParaRPr lang="en-US"/>
          </a:p>
        </p:txBody>
      </p:sp>
    </p:spTree>
    <p:extLst>
      <p:ext uri="{BB962C8B-B14F-4D97-AF65-F5344CB8AC3E}">
        <p14:creationId xmlns:p14="http://schemas.microsoft.com/office/powerpoint/2010/main" val="1295119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17</a:t>
            </a:fld>
            <a:endParaRPr lang="en-US"/>
          </a:p>
        </p:txBody>
      </p:sp>
    </p:spTree>
    <p:extLst>
      <p:ext uri="{BB962C8B-B14F-4D97-AF65-F5344CB8AC3E}">
        <p14:creationId xmlns:p14="http://schemas.microsoft.com/office/powerpoint/2010/main" val="1828656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18</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19</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139" indent="-286207">
              <a:defRPr>
                <a:solidFill>
                  <a:schemeClr val="tx1"/>
                </a:solidFill>
                <a:latin typeface="Arial" charset="0"/>
              </a:defRPr>
            </a:lvl2pPr>
            <a:lvl3pPr marL="1144829" indent="-228966">
              <a:defRPr>
                <a:solidFill>
                  <a:schemeClr val="tx1"/>
                </a:solidFill>
                <a:latin typeface="Arial" charset="0"/>
              </a:defRPr>
            </a:lvl3pPr>
            <a:lvl4pPr marL="1602760" indent="-228966">
              <a:defRPr>
                <a:solidFill>
                  <a:schemeClr val="tx1"/>
                </a:solidFill>
                <a:latin typeface="Arial" charset="0"/>
              </a:defRPr>
            </a:lvl4pPr>
            <a:lvl5pPr marL="2060692" indent="-228966">
              <a:defRPr>
                <a:solidFill>
                  <a:schemeClr val="tx1"/>
                </a:solidFill>
                <a:latin typeface="Arial" charset="0"/>
              </a:defRPr>
            </a:lvl5pPr>
            <a:lvl6pPr marL="2518623" indent="-228966" eaLnBrk="0" fontAlgn="base" hangingPunct="0">
              <a:spcBef>
                <a:spcPct val="0"/>
              </a:spcBef>
              <a:spcAft>
                <a:spcPct val="0"/>
              </a:spcAft>
              <a:defRPr>
                <a:solidFill>
                  <a:schemeClr val="tx1"/>
                </a:solidFill>
                <a:latin typeface="Arial" charset="0"/>
              </a:defRPr>
            </a:lvl6pPr>
            <a:lvl7pPr marL="2976555" indent="-228966" eaLnBrk="0" fontAlgn="base" hangingPunct="0">
              <a:spcBef>
                <a:spcPct val="0"/>
              </a:spcBef>
              <a:spcAft>
                <a:spcPct val="0"/>
              </a:spcAft>
              <a:defRPr>
                <a:solidFill>
                  <a:schemeClr val="tx1"/>
                </a:solidFill>
                <a:latin typeface="Arial" charset="0"/>
              </a:defRPr>
            </a:lvl7pPr>
            <a:lvl8pPr marL="3434486" indent="-228966" eaLnBrk="0" fontAlgn="base" hangingPunct="0">
              <a:spcBef>
                <a:spcPct val="0"/>
              </a:spcBef>
              <a:spcAft>
                <a:spcPct val="0"/>
              </a:spcAft>
              <a:defRPr>
                <a:solidFill>
                  <a:schemeClr val="tx1"/>
                </a:solidFill>
                <a:latin typeface="Arial" charset="0"/>
              </a:defRPr>
            </a:lvl8pPr>
            <a:lvl9pPr marL="3892418" indent="-228966" eaLnBrk="0" fontAlgn="base" hangingPunct="0">
              <a:spcBef>
                <a:spcPct val="0"/>
              </a:spcBef>
              <a:spcAft>
                <a:spcPct val="0"/>
              </a:spcAft>
              <a:defRPr>
                <a:solidFill>
                  <a:schemeClr val="tx1"/>
                </a:solidFill>
                <a:latin typeface="Arial" charset="0"/>
              </a:defRPr>
            </a:lvl9pPr>
          </a:lstStyle>
          <a:p>
            <a:fld id="{A8644B8E-093E-4B52-BD47-C5B3D0FF555E}" type="slidenum">
              <a:rPr lang="en-US" smtClean="0"/>
              <a:pPr/>
              <a:t>2</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32038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20</a:t>
            </a:fld>
            <a:endParaRPr lang="en-US"/>
          </a:p>
        </p:txBody>
      </p:sp>
    </p:spTree>
    <p:extLst>
      <p:ext uri="{BB962C8B-B14F-4D97-AF65-F5344CB8AC3E}">
        <p14:creationId xmlns:p14="http://schemas.microsoft.com/office/powerpoint/2010/main" val="1136145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21</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22</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23</a:t>
            </a:fld>
            <a:endParaRPr lang="en-US"/>
          </a:p>
        </p:txBody>
      </p:sp>
    </p:spTree>
    <p:extLst>
      <p:ext uri="{BB962C8B-B14F-4D97-AF65-F5344CB8AC3E}">
        <p14:creationId xmlns:p14="http://schemas.microsoft.com/office/powerpoint/2010/main" val="3752771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24</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3</a:t>
            </a:fld>
            <a:endParaRPr lang="en-US"/>
          </a:p>
        </p:txBody>
      </p:sp>
    </p:spTree>
    <p:extLst>
      <p:ext uri="{BB962C8B-B14F-4D97-AF65-F5344CB8AC3E}">
        <p14:creationId xmlns:p14="http://schemas.microsoft.com/office/powerpoint/2010/main" val="929572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4</a:t>
            </a:fld>
            <a:endParaRPr lang="en-US"/>
          </a:p>
        </p:txBody>
      </p:sp>
    </p:spTree>
    <p:extLst>
      <p:ext uri="{BB962C8B-B14F-4D97-AF65-F5344CB8AC3E}">
        <p14:creationId xmlns:p14="http://schemas.microsoft.com/office/powerpoint/2010/main" val="202082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5</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6</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7</a:t>
            </a:fld>
            <a:endParaRPr lang="en-US"/>
          </a:p>
        </p:txBody>
      </p:sp>
    </p:spTree>
    <p:extLst>
      <p:ext uri="{BB962C8B-B14F-4D97-AF65-F5344CB8AC3E}">
        <p14:creationId xmlns:p14="http://schemas.microsoft.com/office/powerpoint/2010/main" val="146838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8</a:t>
            </a:fld>
            <a:endParaRPr lang="en-US"/>
          </a:p>
        </p:txBody>
      </p:sp>
    </p:spTree>
    <p:extLst>
      <p:ext uri="{BB962C8B-B14F-4D97-AF65-F5344CB8AC3E}">
        <p14:creationId xmlns:p14="http://schemas.microsoft.com/office/powerpoint/2010/main" val="1187627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9</a:t>
            </a:fld>
            <a:endParaRPr lang="en-US"/>
          </a:p>
        </p:txBody>
      </p:sp>
    </p:spTree>
    <p:extLst>
      <p:ext uri="{BB962C8B-B14F-4D97-AF65-F5344CB8AC3E}">
        <p14:creationId xmlns:p14="http://schemas.microsoft.com/office/powerpoint/2010/main" val="354107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pPr>
              <a:defRPr/>
            </a:pPr>
            <a:fld id="{8649171E-DA36-264C-BCF7-3AB2093796EA}" type="datetime1">
              <a:rPr lang="en-IE" smtClean="0"/>
              <a:t>12/01/2016</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6381E889-06BC-462A-A91F-5A703009F68C}" type="slidenum">
              <a:rPr lang="en-US" smtClean="0"/>
              <a:pPr>
                <a:defRPr/>
              </a:pPr>
              <a:t>‹#›</a:t>
            </a:fld>
            <a:endParaRPr lang="en-US"/>
          </a:p>
        </p:txBody>
      </p:sp>
    </p:spTree>
    <p:extLst>
      <p:ext uri="{BB962C8B-B14F-4D97-AF65-F5344CB8AC3E}">
        <p14:creationId xmlns:p14="http://schemas.microsoft.com/office/powerpoint/2010/main" val="1137839566"/>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C5D3949D-A9A7-2346-B340-33881955E9AC}" type="datetime1">
              <a:rPr lang="en-IE" smtClean="0"/>
              <a:t>12/01/2016</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5DEF8B53-E54F-45A3-8BF6-2661AB7F194D}" type="slidenum">
              <a:rPr lang="en-US" smtClean="0"/>
              <a:pPr>
                <a:defRPr/>
              </a:pPr>
              <a:t>‹#›</a:t>
            </a:fld>
            <a:endParaRPr lang="en-US"/>
          </a:p>
        </p:txBody>
      </p:sp>
    </p:spTree>
    <p:extLst>
      <p:ext uri="{BB962C8B-B14F-4D97-AF65-F5344CB8AC3E}">
        <p14:creationId xmlns:p14="http://schemas.microsoft.com/office/powerpoint/2010/main" val="3457445037"/>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4B2F2C92-CFEB-D84F-B1C4-79F40E1D95B0}" type="datetime1">
              <a:rPr lang="en-IE" smtClean="0"/>
              <a:t>12/01/2016</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43FD221A-782B-402D-979F-50E73F03B637}" type="slidenum">
              <a:rPr lang="en-US" smtClean="0"/>
              <a:pPr>
                <a:defRPr/>
              </a:pPr>
              <a:t>‹#›</a:t>
            </a:fld>
            <a:endParaRPr lang="en-US"/>
          </a:p>
        </p:txBody>
      </p:sp>
    </p:spTree>
    <p:extLst>
      <p:ext uri="{BB962C8B-B14F-4D97-AF65-F5344CB8AC3E}">
        <p14:creationId xmlns:p14="http://schemas.microsoft.com/office/powerpoint/2010/main" val="159279018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7E57D6FD-ECB3-0740-A62E-E932CBE5BA67}" type="datetime1">
              <a:rPr lang="en-IE" smtClean="0"/>
              <a:t>12/01/2016</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9495DE45-33BA-4F4D-BBC9-8F01934493AC}" type="slidenum">
              <a:rPr lang="en-US" smtClean="0"/>
              <a:pPr>
                <a:defRPr/>
              </a:pPr>
              <a:t>‹#›</a:t>
            </a:fld>
            <a:endParaRPr lang="en-US"/>
          </a:p>
        </p:txBody>
      </p:sp>
    </p:spTree>
    <p:extLst>
      <p:ext uri="{BB962C8B-B14F-4D97-AF65-F5344CB8AC3E}">
        <p14:creationId xmlns:p14="http://schemas.microsoft.com/office/powerpoint/2010/main" val="3572020811"/>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4D57796-40D6-BA47-9AA0-8EB7373BDBCC}" type="datetime1">
              <a:rPr lang="en-IE" smtClean="0"/>
              <a:t>12/01/2016</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5D0156DC-A5DF-49F4-86A3-E7063828E3ED}" type="slidenum">
              <a:rPr lang="en-US" smtClean="0"/>
              <a:pPr>
                <a:defRPr/>
              </a:pPr>
              <a:t>‹#›</a:t>
            </a:fld>
            <a:endParaRPr lang="en-US"/>
          </a:p>
        </p:txBody>
      </p:sp>
    </p:spTree>
    <p:extLst>
      <p:ext uri="{BB962C8B-B14F-4D97-AF65-F5344CB8AC3E}">
        <p14:creationId xmlns:p14="http://schemas.microsoft.com/office/powerpoint/2010/main" val="981729978"/>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pPr>
              <a:defRPr/>
            </a:pPr>
            <a:fld id="{E8E29063-9D80-B34E-8DDB-87A85903EC55}" type="datetime1">
              <a:rPr lang="en-IE" smtClean="0"/>
              <a:t>12/01/2016</a:t>
            </a:fld>
            <a:endParaRPr lang="en-US"/>
          </a:p>
        </p:txBody>
      </p:sp>
      <p:sp>
        <p:nvSpPr>
          <p:cNvPr id="6" name="Footer Placeholder 5"/>
          <p:cNvSpPr>
            <a:spLocks noGrp="1"/>
          </p:cNvSpPr>
          <p:nvPr>
            <p:ph type="ftr" sz="quarter" idx="11"/>
          </p:nvPr>
        </p:nvSpPr>
        <p:spPr/>
        <p:txBody>
          <a:bodyPr/>
          <a:lstStyle/>
          <a:p>
            <a:pPr>
              <a:defRPr/>
            </a:pPr>
            <a:r>
              <a:rPr lang="en-US" smtClean="0"/>
              <a:t>Joanne Irwin</a:t>
            </a:r>
            <a:endParaRPr lang="en-US"/>
          </a:p>
        </p:txBody>
      </p:sp>
      <p:sp>
        <p:nvSpPr>
          <p:cNvPr id="7" name="Slide Number Placeholder 6"/>
          <p:cNvSpPr>
            <a:spLocks noGrp="1"/>
          </p:cNvSpPr>
          <p:nvPr>
            <p:ph type="sldNum" sz="quarter" idx="12"/>
          </p:nvPr>
        </p:nvSpPr>
        <p:spPr/>
        <p:txBody>
          <a:bodyPr/>
          <a:lstStyle/>
          <a:p>
            <a:pPr>
              <a:defRPr/>
            </a:pPr>
            <a:fld id="{32EA054F-2A27-4FA9-8245-5CFB9ABEA0AD}" type="slidenum">
              <a:rPr lang="en-US" smtClean="0"/>
              <a:pPr>
                <a:defRPr/>
              </a:pPr>
              <a:t>‹#›</a:t>
            </a:fld>
            <a:endParaRPr lang="en-US"/>
          </a:p>
        </p:txBody>
      </p:sp>
    </p:spTree>
    <p:extLst>
      <p:ext uri="{BB962C8B-B14F-4D97-AF65-F5344CB8AC3E}">
        <p14:creationId xmlns:p14="http://schemas.microsoft.com/office/powerpoint/2010/main" val="3749039904"/>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pPr>
              <a:defRPr/>
            </a:pPr>
            <a:fld id="{28741138-4A0E-DB4F-9F0D-F7E25DEAF662}" type="datetime1">
              <a:rPr lang="en-IE" smtClean="0"/>
              <a:t>12/01/2016</a:t>
            </a:fld>
            <a:endParaRPr lang="en-US"/>
          </a:p>
        </p:txBody>
      </p:sp>
      <p:sp>
        <p:nvSpPr>
          <p:cNvPr id="8" name="Footer Placeholder 7"/>
          <p:cNvSpPr>
            <a:spLocks noGrp="1"/>
          </p:cNvSpPr>
          <p:nvPr>
            <p:ph type="ftr" sz="quarter" idx="11"/>
          </p:nvPr>
        </p:nvSpPr>
        <p:spPr/>
        <p:txBody>
          <a:bodyPr/>
          <a:lstStyle/>
          <a:p>
            <a:pPr>
              <a:defRPr/>
            </a:pPr>
            <a:r>
              <a:rPr lang="en-US" smtClean="0"/>
              <a:t>Joanne Irwin</a:t>
            </a:r>
            <a:endParaRPr lang="en-US"/>
          </a:p>
        </p:txBody>
      </p:sp>
      <p:sp>
        <p:nvSpPr>
          <p:cNvPr id="9" name="Slide Number Placeholder 8"/>
          <p:cNvSpPr>
            <a:spLocks noGrp="1"/>
          </p:cNvSpPr>
          <p:nvPr>
            <p:ph type="sldNum" sz="quarter" idx="12"/>
          </p:nvPr>
        </p:nvSpPr>
        <p:spPr/>
        <p:txBody>
          <a:bodyPr/>
          <a:lstStyle/>
          <a:p>
            <a:pPr>
              <a:defRPr/>
            </a:pPr>
            <a:fld id="{170C6FBC-85D8-4C2F-B4B3-C494DFDB7737}" type="slidenum">
              <a:rPr lang="en-US" smtClean="0"/>
              <a:pPr>
                <a:defRPr/>
              </a:pPr>
              <a:t>‹#›</a:t>
            </a:fld>
            <a:endParaRPr lang="en-US"/>
          </a:p>
        </p:txBody>
      </p:sp>
    </p:spTree>
    <p:extLst>
      <p:ext uri="{BB962C8B-B14F-4D97-AF65-F5344CB8AC3E}">
        <p14:creationId xmlns:p14="http://schemas.microsoft.com/office/powerpoint/2010/main" val="2035861651"/>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pPr>
              <a:defRPr/>
            </a:pPr>
            <a:fld id="{37CB0235-50DF-6E40-A3E6-3A44861DECB5}" type="datetime1">
              <a:rPr lang="en-IE" smtClean="0"/>
              <a:t>12/01/2016</a:t>
            </a:fld>
            <a:endParaRPr lang="en-US"/>
          </a:p>
        </p:txBody>
      </p:sp>
      <p:sp>
        <p:nvSpPr>
          <p:cNvPr id="4" name="Footer Placeholder 3"/>
          <p:cNvSpPr>
            <a:spLocks noGrp="1"/>
          </p:cNvSpPr>
          <p:nvPr>
            <p:ph type="ftr" sz="quarter" idx="11"/>
          </p:nvPr>
        </p:nvSpPr>
        <p:spPr/>
        <p:txBody>
          <a:bodyPr/>
          <a:lstStyle/>
          <a:p>
            <a:pPr>
              <a:defRPr/>
            </a:pPr>
            <a:r>
              <a:rPr lang="en-US" smtClean="0"/>
              <a:t>Joanne Irwin</a:t>
            </a:r>
            <a:endParaRPr lang="en-US"/>
          </a:p>
        </p:txBody>
      </p:sp>
      <p:sp>
        <p:nvSpPr>
          <p:cNvPr id="5" name="Slide Number Placeholder 4"/>
          <p:cNvSpPr>
            <a:spLocks noGrp="1"/>
          </p:cNvSpPr>
          <p:nvPr>
            <p:ph type="sldNum" sz="quarter" idx="12"/>
          </p:nvPr>
        </p:nvSpPr>
        <p:spPr/>
        <p:txBody>
          <a:bodyPr/>
          <a:lstStyle/>
          <a:p>
            <a:pPr>
              <a:defRPr/>
            </a:pPr>
            <a:fld id="{6318956A-2072-4274-82F4-37A2717DC648}" type="slidenum">
              <a:rPr lang="en-US" smtClean="0"/>
              <a:pPr>
                <a:defRPr/>
              </a:pPr>
              <a:t>‹#›</a:t>
            </a:fld>
            <a:endParaRPr lang="en-US"/>
          </a:p>
        </p:txBody>
      </p:sp>
    </p:spTree>
    <p:extLst>
      <p:ext uri="{BB962C8B-B14F-4D97-AF65-F5344CB8AC3E}">
        <p14:creationId xmlns:p14="http://schemas.microsoft.com/office/powerpoint/2010/main" val="2182450134"/>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F5C3780-BAE0-C344-9EA2-BD19D2E761C9}" type="datetime1">
              <a:rPr lang="en-IE" smtClean="0"/>
              <a:t>12/01/2016</a:t>
            </a:fld>
            <a:endParaRPr lang="en-US"/>
          </a:p>
        </p:txBody>
      </p:sp>
      <p:sp>
        <p:nvSpPr>
          <p:cNvPr id="3" name="Footer Placeholder 2"/>
          <p:cNvSpPr>
            <a:spLocks noGrp="1"/>
          </p:cNvSpPr>
          <p:nvPr>
            <p:ph type="ftr" sz="quarter" idx="11"/>
          </p:nvPr>
        </p:nvSpPr>
        <p:spPr/>
        <p:txBody>
          <a:bodyPr/>
          <a:lstStyle/>
          <a:p>
            <a:pPr>
              <a:defRPr/>
            </a:pPr>
            <a:r>
              <a:rPr lang="en-US" smtClean="0"/>
              <a:t>Joanne Irwin</a:t>
            </a:r>
            <a:endParaRPr lang="en-US"/>
          </a:p>
        </p:txBody>
      </p:sp>
      <p:sp>
        <p:nvSpPr>
          <p:cNvPr id="4" name="Slide Number Placeholder 3"/>
          <p:cNvSpPr>
            <a:spLocks noGrp="1"/>
          </p:cNvSpPr>
          <p:nvPr>
            <p:ph type="sldNum" sz="quarter" idx="12"/>
          </p:nvPr>
        </p:nvSpPr>
        <p:spPr/>
        <p:txBody>
          <a:bodyPr/>
          <a:lstStyle/>
          <a:p>
            <a:pPr>
              <a:defRPr/>
            </a:pPr>
            <a:fld id="{52B38180-FB88-4F9D-9A12-FDF18A088811}" type="slidenum">
              <a:rPr lang="en-US" smtClean="0"/>
              <a:pPr>
                <a:defRPr/>
              </a:pPr>
              <a:t>‹#›</a:t>
            </a:fld>
            <a:endParaRPr lang="en-US"/>
          </a:p>
        </p:txBody>
      </p:sp>
    </p:spTree>
    <p:extLst>
      <p:ext uri="{BB962C8B-B14F-4D97-AF65-F5344CB8AC3E}">
        <p14:creationId xmlns:p14="http://schemas.microsoft.com/office/powerpoint/2010/main" val="894850058"/>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AA18902-15EE-3F44-8B81-8ACC3E801ABA}" type="datetime1">
              <a:rPr lang="en-IE" smtClean="0"/>
              <a:t>12/01/2016</a:t>
            </a:fld>
            <a:endParaRPr lang="en-US"/>
          </a:p>
        </p:txBody>
      </p:sp>
      <p:sp>
        <p:nvSpPr>
          <p:cNvPr id="6" name="Footer Placeholder 5"/>
          <p:cNvSpPr>
            <a:spLocks noGrp="1"/>
          </p:cNvSpPr>
          <p:nvPr>
            <p:ph type="ftr" sz="quarter" idx="11"/>
          </p:nvPr>
        </p:nvSpPr>
        <p:spPr/>
        <p:txBody>
          <a:bodyPr/>
          <a:lstStyle/>
          <a:p>
            <a:pPr>
              <a:defRPr/>
            </a:pPr>
            <a:r>
              <a:rPr lang="en-US" smtClean="0"/>
              <a:t>Joanne Irwin</a:t>
            </a:r>
            <a:endParaRPr lang="en-US"/>
          </a:p>
        </p:txBody>
      </p:sp>
      <p:sp>
        <p:nvSpPr>
          <p:cNvPr id="7" name="Slide Number Placeholder 6"/>
          <p:cNvSpPr>
            <a:spLocks noGrp="1"/>
          </p:cNvSpPr>
          <p:nvPr>
            <p:ph type="sldNum" sz="quarter" idx="12"/>
          </p:nvPr>
        </p:nvSpPr>
        <p:spPr/>
        <p:txBody>
          <a:bodyPr/>
          <a:lstStyle/>
          <a:p>
            <a:pPr>
              <a:defRPr/>
            </a:pPr>
            <a:fld id="{CD4129AB-CAF4-4F1B-8D18-CD72155EDCA7}" type="slidenum">
              <a:rPr lang="en-US" smtClean="0"/>
              <a:pPr>
                <a:defRPr/>
              </a:pPr>
              <a:t>‹#›</a:t>
            </a:fld>
            <a:endParaRPr lang="en-US"/>
          </a:p>
        </p:txBody>
      </p:sp>
    </p:spTree>
    <p:extLst>
      <p:ext uri="{BB962C8B-B14F-4D97-AF65-F5344CB8AC3E}">
        <p14:creationId xmlns:p14="http://schemas.microsoft.com/office/powerpoint/2010/main" val="1035303919"/>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6FAE586-353B-DB44-BCAC-1DF7A497B983}" type="datetime1">
              <a:rPr lang="en-IE" smtClean="0"/>
              <a:t>12/01/2016</a:t>
            </a:fld>
            <a:endParaRPr lang="en-US"/>
          </a:p>
        </p:txBody>
      </p:sp>
      <p:sp>
        <p:nvSpPr>
          <p:cNvPr id="6" name="Footer Placeholder 5"/>
          <p:cNvSpPr>
            <a:spLocks noGrp="1"/>
          </p:cNvSpPr>
          <p:nvPr>
            <p:ph type="ftr" sz="quarter" idx="11"/>
          </p:nvPr>
        </p:nvSpPr>
        <p:spPr/>
        <p:txBody>
          <a:bodyPr/>
          <a:lstStyle/>
          <a:p>
            <a:pPr>
              <a:defRPr/>
            </a:pPr>
            <a:r>
              <a:rPr lang="en-US" smtClean="0"/>
              <a:t>Joanne Irwin</a:t>
            </a:r>
            <a:endParaRPr lang="en-US"/>
          </a:p>
        </p:txBody>
      </p:sp>
      <p:sp>
        <p:nvSpPr>
          <p:cNvPr id="7" name="Slide Number Placeholder 6"/>
          <p:cNvSpPr>
            <a:spLocks noGrp="1"/>
          </p:cNvSpPr>
          <p:nvPr>
            <p:ph type="sldNum" sz="quarter" idx="12"/>
          </p:nvPr>
        </p:nvSpPr>
        <p:spPr/>
        <p:txBody>
          <a:bodyPr/>
          <a:lstStyle/>
          <a:p>
            <a:pPr>
              <a:defRPr/>
            </a:pPr>
            <a:fld id="{DA01F100-A7DF-467E-868E-2C8F2EA6F7E0}" type="slidenum">
              <a:rPr lang="en-US" smtClean="0"/>
              <a:pPr>
                <a:defRPr/>
              </a:pPr>
              <a:t>‹#›</a:t>
            </a:fld>
            <a:endParaRPr lang="en-US"/>
          </a:p>
        </p:txBody>
      </p:sp>
    </p:spTree>
    <p:extLst>
      <p:ext uri="{BB962C8B-B14F-4D97-AF65-F5344CB8AC3E}">
        <p14:creationId xmlns:p14="http://schemas.microsoft.com/office/powerpoint/2010/main" val="358121142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696C6F7-A339-BF40-8F03-537326B5840A}" type="datetime1">
              <a:rPr lang="en-IE" smtClean="0"/>
              <a:t>12/01/2016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Joanne Irwin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7729504-73D9-4182-9B15-A765AB7CA72F}" type="slidenum">
              <a:rPr lang="en-US" smtClean="0"/>
              <a:pPr>
                <a:defRPr/>
              </a:pPr>
              <a:t>‹#›</a:t>
            </a:fld>
            <a:endParaRPr lang="en-US"/>
          </a:p>
        </p:txBody>
      </p:sp>
      <p:pic>
        <p:nvPicPr>
          <p:cNvPr id="7"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05750" y="0"/>
            <a:ext cx="1238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6317410"/>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spd="slow">
    <p:cover/>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752600"/>
            <a:ext cx="8610600" cy="1752600"/>
          </a:xfrm>
        </p:spPr>
        <p:txBody>
          <a:bodyPr anchorCtr="1"/>
          <a:lstStyle/>
          <a:p>
            <a:pPr algn="ctr" eaLnBrk="1" hangingPunct="1"/>
            <a:r>
              <a:rPr lang="en-GB" sz="4200" dirty="0" smtClean="0"/>
              <a:t>Junior Cycle Reform</a:t>
            </a:r>
            <a:endParaRPr lang="en-US" sz="4200" dirty="0" smtClean="0"/>
          </a:p>
        </p:txBody>
      </p:sp>
      <p:sp>
        <p:nvSpPr>
          <p:cNvPr id="3076" name="Rectangle 8"/>
          <p:cNvSpPr>
            <a:spLocks noGrp="1" noChangeArrowheads="1"/>
          </p:cNvSpPr>
          <p:nvPr>
            <p:ph type="subTitle" idx="1"/>
          </p:nvPr>
        </p:nvSpPr>
        <p:spPr>
          <a:xfrm>
            <a:off x="533400" y="4876800"/>
            <a:ext cx="8153400" cy="1066800"/>
          </a:xfrm>
        </p:spPr>
        <p:txBody>
          <a:bodyPr>
            <a:normAutofit/>
          </a:bodyPr>
          <a:lstStyle/>
          <a:p>
            <a:pPr algn="ctr" eaLnBrk="1" hangingPunct="1"/>
            <a:endParaRPr lang="en-GB" dirty="0" smtClean="0"/>
          </a:p>
        </p:txBody>
      </p:sp>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0"/>
            <a:ext cx="1238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Assessment Task (AT)</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7278660"/>
              </p:ext>
            </p:extLst>
          </p:nvPr>
        </p:nvGraphicFramePr>
        <p:xfrm>
          <a:off x="228600" y="1447800"/>
          <a:ext cx="8686800" cy="3200400"/>
        </p:xfrm>
        <a:graphic>
          <a:graphicData uri="http://schemas.openxmlformats.org/drawingml/2006/table">
            <a:tbl>
              <a:tblPr firstRow="1" bandRow="1">
                <a:tableStyleId>{93296810-A885-4BE3-A3E7-6D5BEEA58F35}</a:tableStyleId>
              </a:tblPr>
              <a:tblGrid>
                <a:gridCol w="8686800"/>
              </a:tblGrid>
              <a:tr h="3965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400" b="1" i="0" dirty="0" smtClean="0"/>
                        <a:t>Art, Music,</a:t>
                      </a:r>
                      <a:r>
                        <a:rPr lang="en-IE" sz="2400" b="1" i="0" baseline="0" dirty="0" smtClean="0"/>
                        <a:t> Home Economics and Technology subjects</a:t>
                      </a:r>
                      <a:endParaRPr lang="en-IE" sz="2400" i="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53340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2200" i="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solidFill>
                            <a:schemeClr val="tx1"/>
                          </a:solidFill>
                        </a:rPr>
                        <a:t>The second CBA in the 3</a:t>
                      </a:r>
                      <a:r>
                        <a:rPr lang="en-IE" sz="2200" i="0" baseline="30000" dirty="0" smtClean="0">
                          <a:solidFill>
                            <a:schemeClr val="tx1"/>
                          </a:solidFill>
                        </a:rPr>
                        <a:t>rd</a:t>
                      </a:r>
                      <a:r>
                        <a:rPr lang="en-IE" sz="2200" i="0" baseline="0" dirty="0" smtClean="0">
                          <a:solidFill>
                            <a:schemeClr val="tx1"/>
                          </a:solidFill>
                        </a:rPr>
                        <a:t> year will be reported upon to parents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IE" sz="2200" i="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solidFill>
                            <a:schemeClr val="tx1"/>
                          </a:solidFill>
                        </a:rPr>
                        <a:t>The artefact/performance/project work created (2</a:t>
                      </a:r>
                      <a:r>
                        <a:rPr lang="en-IE" sz="2200" i="0" baseline="30000" dirty="0" smtClean="0">
                          <a:solidFill>
                            <a:schemeClr val="tx1"/>
                          </a:solidFill>
                        </a:rPr>
                        <a:t>nd</a:t>
                      </a:r>
                      <a:r>
                        <a:rPr lang="en-IE" sz="2200" i="0" baseline="0" dirty="0" smtClean="0">
                          <a:solidFill>
                            <a:schemeClr val="tx1"/>
                          </a:solidFill>
                        </a:rPr>
                        <a:t> CBA) will be marked by the SEC. The artefact/performance/project work,  together with relevant written evidence, will be the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2200" i="0" dirty="0" smtClean="0">
                        <a:solidFill>
                          <a:schemeClr val="tx1"/>
                        </a:solidFill>
                      </a:endParaRPr>
                    </a:p>
                  </a:txBody>
                  <a:tcPr/>
                </a:tc>
              </a:tr>
            </a:tbl>
          </a:graphicData>
        </a:graphic>
      </p:graphicFrame>
    </p:spTree>
    <p:extLst>
      <p:ext uri="{BB962C8B-B14F-4D97-AF65-F5344CB8AC3E}">
        <p14:creationId xmlns:p14="http://schemas.microsoft.com/office/powerpoint/2010/main" val="3144730846"/>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State Certified Exam</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9195948"/>
              </p:ext>
            </p:extLst>
          </p:nvPr>
        </p:nvGraphicFramePr>
        <p:xfrm>
          <a:off x="281763" y="1600200"/>
          <a:ext cx="8534400" cy="4389120"/>
        </p:xfrm>
        <a:graphic>
          <a:graphicData uri="http://schemas.openxmlformats.org/drawingml/2006/table">
            <a:tbl>
              <a:tblPr firstRow="1" bandRow="1">
                <a:tableStyleId>{93296810-A885-4BE3-A3E7-6D5BEEA58F35}</a:tableStyleId>
              </a:tblPr>
              <a:tblGrid>
                <a:gridCol w="8534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800" dirty="0" smtClean="0"/>
                        <a:t>Terminal Exam</a:t>
                      </a:r>
                    </a:p>
                  </a:txBody>
                  <a:tcPr/>
                </a:tc>
              </a:tr>
              <a:tr h="822630">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dirty="0" smtClean="0"/>
                        <a:t>State</a:t>
                      </a:r>
                      <a:r>
                        <a:rPr lang="en-IE" sz="2800" baseline="0" dirty="0" smtClean="0"/>
                        <a:t> Certified</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Externally set and marked by the SEC</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Undertaken in June in third year</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Invigilated by the SEC</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Exams no longer than 2 hour duration</a:t>
                      </a:r>
                      <a:r>
                        <a:rPr lang="en-IE" sz="2800" dirty="0" smtClean="0"/>
                        <a:t>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dirty="0" smtClean="0"/>
                        <a:t>Reported on in September by the SEC using grades as at</a:t>
                      </a:r>
                      <a:r>
                        <a:rPr lang="en-IE" sz="2800" baseline="0" dirty="0" smtClean="0"/>
                        <a:t> the present time</a:t>
                      </a:r>
                      <a:endParaRPr lang="en-IE" sz="2800" dirty="0" smtClean="0"/>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dirty="0" smtClean="0"/>
                        <a:t>Same</a:t>
                      </a:r>
                      <a:r>
                        <a:rPr lang="en-IE" sz="2800" baseline="0" dirty="0" smtClean="0"/>
                        <a:t> appeal mechanism as is currently in place</a:t>
                      </a:r>
                      <a:endParaRPr lang="en-IE" sz="2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E" sz="2400" i="1" dirty="0" smtClean="0"/>
                    </a:p>
                  </a:txBody>
                  <a:tcPr/>
                </a:tc>
              </a:tr>
            </a:tbl>
          </a:graphicData>
        </a:graphic>
      </p:graphicFrame>
    </p:spTree>
    <p:extLst>
      <p:ext uri="{BB962C8B-B14F-4D97-AF65-F5344CB8AC3E}">
        <p14:creationId xmlns:p14="http://schemas.microsoft.com/office/powerpoint/2010/main" val="2013475264"/>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Retention of State Certificate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554631739"/>
              </p:ext>
            </p:extLst>
          </p:nvPr>
        </p:nvGraphicFramePr>
        <p:xfrm>
          <a:off x="457200" y="1752600"/>
          <a:ext cx="8229600" cy="4572000"/>
        </p:xfrm>
        <a:graphic>
          <a:graphicData uri="http://schemas.openxmlformats.org/drawingml/2006/table">
            <a:tbl>
              <a:tblPr firstRow="1" bandRow="1">
                <a:tableStyleId>{93296810-A885-4BE3-A3E7-6D5BEEA58F35}</a:tableStyleId>
              </a:tblPr>
              <a:tblGrid>
                <a:gridCol w="4114800"/>
                <a:gridCol w="4114800"/>
              </a:tblGrid>
              <a:tr h="370840">
                <a:tc gridSpan="2">
                  <a:txBody>
                    <a:bodyPr/>
                    <a:lstStyle/>
                    <a:p>
                      <a:pPr algn="ctr"/>
                      <a:r>
                        <a:rPr lang="en-IE" sz="2400" dirty="0" smtClean="0"/>
                        <a:t>Retention of State Certificate</a:t>
                      </a:r>
                      <a:endParaRPr lang="en-IE" sz="2400" dirty="0"/>
                    </a:p>
                  </a:txBody>
                  <a:tcPr/>
                </a:tc>
                <a:tc hMerge="1">
                  <a:txBody>
                    <a:bodyPr/>
                    <a:lstStyle/>
                    <a:p>
                      <a:endParaRPr lang="en-IE" sz="2000" dirty="0"/>
                    </a:p>
                  </a:txBody>
                  <a:tcPr/>
                </a:tc>
              </a:tr>
              <a:tr h="370840">
                <a:tc>
                  <a:txBody>
                    <a:bodyPr/>
                    <a:lstStyle/>
                    <a:p>
                      <a:r>
                        <a:rPr lang="en-IE" sz="2400" dirty="0" smtClean="0"/>
                        <a:t>State Certificate</a:t>
                      </a:r>
                      <a:r>
                        <a:rPr lang="en-IE" sz="2400" baseline="0" dirty="0" smtClean="0"/>
                        <a:t> = S</a:t>
                      </a:r>
                      <a:r>
                        <a:rPr lang="en-IE" sz="2400" dirty="0" smtClean="0"/>
                        <a:t>EC Junior Cycle results</a:t>
                      </a:r>
                      <a:endParaRPr lang="en-IE"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t>SEC will issue results</a:t>
                      </a:r>
                      <a:r>
                        <a:rPr lang="en-IE" sz="2400" baseline="0" dirty="0" smtClean="0"/>
                        <a:t> of the JC that will encompass the result </a:t>
                      </a:r>
                      <a:r>
                        <a:rPr lang="en-IE" sz="2400" baseline="0" dirty="0" smtClean="0">
                          <a:solidFill>
                            <a:schemeClr val="tx1"/>
                          </a:solidFill>
                        </a:rPr>
                        <a:t>of the Assessment Task and the terminal exam.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4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2400" baseline="0" dirty="0" smtClean="0">
                          <a:solidFill>
                            <a:schemeClr val="tx1"/>
                          </a:solidFill>
                        </a:rPr>
                        <a:t>This is the full extent of what is state certified (SEC)</a:t>
                      </a:r>
                      <a:endParaRPr lang="en-IE" sz="2400" dirty="0" smtClean="0">
                        <a:solidFill>
                          <a:schemeClr val="tx1"/>
                        </a:solidFill>
                      </a:endParaRPr>
                    </a:p>
                    <a:p>
                      <a:endParaRPr lang="en-IE" sz="2400" dirty="0" smtClean="0">
                        <a:solidFill>
                          <a:schemeClr val="tx1"/>
                        </a:solidFill>
                      </a:endParaRPr>
                    </a:p>
                    <a:p>
                      <a:r>
                        <a:rPr lang="en-IE" sz="2400" dirty="0" smtClean="0">
                          <a:solidFill>
                            <a:schemeClr val="tx1"/>
                          </a:solidFill>
                        </a:rPr>
                        <a:t>Results issue as at present (Sept of the year following the sitting of</a:t>
                      </a:r>
                      <a:r>
                        <a:rPr lang="en-IE" sz="2400" baseline="0" dirty="0" smtClean="0">
                          <a:solidFill>
                            <a:schemeClr val="tx1"/>
                          </a:solidFill>
                        </a:rPr>
                        <a:t> the Examination</a:t>
                      </a:r>
                      <a:r>
                        <a:rPr lang="en-IE" sz="2400" dirty="0" smtClean="0">
                          <a:solidFill>
                            <a:schemeClr val="tx1"/>
                          </a:solidFill>
                        </a:rPr>
                        <a:t>)</a:t>
                      </a:r>
                      <a:endParaRPr lang="en-IE" sz="2400" dirty="0">
                        <a:solidFill>
                          <a:schemeClr val="tx1"/>
                        </a:solidFill>
                      </a:endParaRPr>
                    </a:p>
                  </a:txBody>
                  <a:tcPr/>
                </a:tc>
              </a:tr>
            </a:tbl>
          </a:graphicData>
        </a:graphic>
      </p:graphicFrame>
    </p:spTree>
    <p:extLst>
      <p:ext uri="{BB962C8B-B14F-4D97-AF65-F5344CB8AC3E}">
        <p14:creationId xmlns:p14="http://schemas.microsoft.com/office/powerpoint/2010/main" val="1511032892"/>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28"/>
            <a:ext cx="8229600" cy="1143000"/>
          </a:xfrm>
        </p:spPr>
        <p:txBody>
          <a:bodyPr/>
          <a:lstStyle/>
          <a:p>
            <a:r>
              <a:rPr lang="en-IE" dirty="0" smtClean="0"/>
              <a:t>Reporting </a:t>
            </a:r>
            <a:endParaRPr lang="en-IE" dirty="0"/>
          </a:p>
        </p:txBody>
      </p:sp>
      <p:graphicFrame>
        <p:nvGraphicFramePr>
          <p:cNvPr id="7" name="Table 6"/>
          <p:cNvGraphicFramePr>
            <a:graphicFrameLocks noGrp="1"/>
          </p:cNvGraphicFramePr>
          <p:nvPr>
            <p:extLst>
              <p:ext uri="{D42A27DB-BD31-4B8C-83A1-F6EECF244321}">
                <p14:modId xmlns:p14="http://schemas.microsoft.com/office/powerpoint/2010/main" val="919320330"/>
              </p:ext>
            </p:extLst>
          </p:nvPr>
        </p:nvGraphicFramePr>
        <p:xfrm>
          <a:off x="152400" y="1219200"/>
          <a:ext cx="8977022" cy="5638800"/>
        </p:xfrm>
        <a:graphic>
          <a:graphicData uri="http://schemas.openxmlformats.org/drawingml/2006/table">
            <a:tbl>
              <a:tblPr firstRow="1" bandRow="1">
                <a:tableStyleId>{93296810-A885-4BE3-A3E7-6D5BEEA58F35}</a:tableStyleId>
              </a:tblPr>
              <a:tblGrid>
                <a:gridCol w="3276600"/>
                <a:gridCol w="5700422"/>
              </a:tblGrid>
              <a:tr h="370840">
                <a:tc>
                  <a:txBody>
                    <a:bodyPr/>
                    <a:lstStyle/>
                    <a:p>
                      <a:r>
                        <a:rPr lang="en-IE" sz="2000" dirty="0" smtClean="0"/>
                        <a:t>Existing Arrangements</a:t>
                      </a:r>
                      <a:endParaRPr lang="en-IE" sz="2000" dirty="0"/>
                    </a:p>
                  </a:txBody>
                  <a:tcPr/>
                </a:tc>
                <a:tc>
                  <a:txBody>
                    <a:bodyPr/>
                    <a:lstStyle/>
                    <a:p>
                      <a:r>
                        <a:rPr lang="en-IE" sz="2000" dirty="0" smtClean="0"/>
                        <a:t>New JC</a:t>
                      </a:r>
                      <a:endParaRPr lang="en-IE" sz="2000" dirty="0"/>
                    </a:p>
                  </a:txBody>
                  <a:tcPr/>
                </a:tc>
              </a:tr>
              <a:tr h="370840">
                <a:tc>
                  <a:txBody>
                    <a:bodyPr/>
                    <a:lstStyle/>
                    <a:p>
                      <a:r>
                        <a:rPr lang="en-IE" sz="2000" dirty="0" smtClean="0"/>
                        <a:t>Oral</a:t>
                      </a:r>
                      <a:r>
                        <a:rPr lang="en-IE" sz="2000" baseline="0" dirty="0" smtClean="0"/>
                        <a:t> feedback to students on progress</a:t>
                      </a:r>
                      <a:endParaRPr lang="en-IE" sz="2000" dirty="0"/>
                    </a:p>
                  </a:txBody>
                  <a:tcPr/>
                </a:tc>
                <a:tc>
                  <a:txBody>
                    <a:bodyPr/>
                    <a:lstStyle/>
                    <a:p>
                      <a:r>
                        <a:rPr lang="en-IE" sz="2000" dirty="0" smtClean="0"/>
                        <a:t>Oral</a:t>
                      </a:r>
                      <a:r>
                        <a:rPr lang="en-IE" sz="2000" baseline="0" dirty="0" smtClean="0"/>
                        <a:t> feedback to students on progress</a:t>
                      </a:r>
                      <a:endParaRPr lang="en-IE" sz="2000" dirty="0"/>
                    </a:p>
                  </a:txBody>
                  <a:tcPr/>
                </a:tc>
              </a:tr>
              <a:tr h="370840">
                <a:tc>
                  <a:txBody>
                    <a:bodyPr/>
                    <a:lstStyle/>
                    <a:p>
                      <a:r>
                        <a:rPr lang="en-IE" sz="2000" dirty="0" smtClean="0"/>
                        <a:t>Parent Teacher</a:t>
                      </a:r>
                      <a:r>
                        <a:rPr lang="en-IE" sz="2000" baseline="0" dirty="0" smtClean="0"/>
                        <a:t> Meetings</a:t>
                      </a:r>
                      <a:endParaRPr lang="en-IE" sz="2000" dirty="0"/>
                    </a:p>
                  </a:txBody>
                  <a:tcPr/>
                </a:tc>
                <a:tc>
                  <a:txBody>
                    <a:bodyPr/>
                    <a:lstStyle/>
                    <a:p>
                      <a:r>
                        <a:rPr lang="en-IE" sz="2000" dirty="0" smtClean="0"/>
                        <a:t>Parent Teacher</a:t>
                      </a:r>
                      <a:r>
                        <a:rPr lang="en-IE" sz="2000" baseline="0" dirty="0" smtClean="0"/>
                        <a:t> meetings</a:t>
                      </a:r>
                      <a:endParaRPr lang="en-IE" sz="2000" dirty="0"/>
                    </a:p>
                  </a:txBody>
                  <a:tcPr/>
                </a:tc>
              </a:tr>
              <a:tr h="370840">
                <a:tc>
                  <a:txBody>
                    <a:bodyPr/>
                    <a:lstStyle/>
                    <a:p>
                      <a:r>
                        <a:rPr lang="en-IE" sz="2000" dirty="0" smtClean="0"/>
                        <a:t>School reports</a:t>
                      </a:r>
                      <a:endParaRPr lang="en-IE" sz="2000" dirty="0"/>
                    </a:p>
                  </a:txBody>
                  <a:tcPr/>
                </a:tc>
                <a:tc>
                  <a:txBody>
                    <a:bodyPr/>
                    <a:lstStyle/>
                    <a:p>
                      <a:r>
                        <a:rPr lang="en-IE" sz="2000" dirty="0" smtClean="0"/>
                        <a:t>School reports that will use a standard reporting template</a:t>
                      </a:r>
                      <a:r>
                        <a:rPr lang="en-IE" sz="2000" baseline="0" dirty="0" smtClean="0"/>
                        <a:t> devised by the NCCA.  These will now include descriptors on the CBAs – </a:t>
                      </a:r>
                      <a:r>
                        <a:rPr lang="en-IE" sz="2000" b="1" baseline="0" dirty="0" smtClean="0">
                          <a:solidFill>
                            <a:schemeClr val="tx1"/>
                          </a:solidFill>
                        </a:rPr>
                        <a:t>not</a:t>
                      </a:r>
                      <a:r>
                        <a:rPr lang="en-IE" sz="2000" baseline="0" dirty="0" smtClean="0">
                          <a:solidFill>
                            <a:schemeClr val="tx1"/>
                          </a:solidFill>
                        </a:rPr>
                        <a:t> grades or marks</a:t>
                      </a:r>
                      <a:endParaRPr lang="en-IE" sz="2000" dirty="0">
                        <a:solidFill>
                          <a:schemeClr val="tx1"/>
                        </a:solidFill>
                      </a:endParaRPr>
                    </a:p>
                  </a:txBody>
                  <a:tcPr/>
                </a:tc>
              </a:tr>
              <a:tr h="751840">
                <a:tc>
                  <a:txBody>
                    <a:bodyPr/>
                    <a:lstStyle/>
                    <a:p>
                      <a:r>
                        <a:rPr lang="en-IE" sz="2000" dirty="0" smtClean="0">
                          <a:solidFill>
                            <a:schemeClr val="tx1"/>
                          </a:solidFill>
                        </a:rPr>
                        <a:t>Junior Cycle Profile of Achievement (JCPA)</a:t>
                      </a:r>
                    </a:p>
                  </a:txBody>
                  <a:tcPr/>
                </a:tc>
                <a:tc>
                  <a:txBody>
                    <a:bodyPr/>
                    <a:lstStyle/>
                    <a:p>
                      <a:pPr marL="0" indent="0">
                        <a:buFontTx/>
                        <a:buNone/>
                      </a:pPr>
                      <a:r>
                        <a:rPr lang="en-IE" sz="2000" dirty="0" smtClean="0">
                          <a:solidFill>
                            <a:schemeClr val="tx1"/>
                          </a:solidFill>
                        </a:rPr>
                        <a:t>-</a:t>
                      </a:r>
                      <a:r>
                        <a:rPr lang="en-IE" sz="2000" baseline="0" dirty="0" smtClean="0">
                          <a:solidFill>
                            <a:schemeClr val="tx1"/>
                          </a:solidFill>
                        </a:rPr>
                        <a:t> </a:t>
                      </a:r>
                      <a:r>
                        <a:rPr lang="en-IE" sz="2000" dirty="0" smtClean="0">
                          <a:solidFill>
                            <a:schemeClr val="tx1"/>
                          </a:solidFill>
                        </a:rPr>
                        <a:t>Is</a:t>
                      </a:r>
                      <a:r>
                        <a:rPr lang="en-IE" sz="2000" baseline="0" dirty="0" smtClean="0">
                          <a:solidFill>
                            <a:schemeClr val="tx1"/>
                          </a:solidFill>
                        </a:rPr>
                        <a:t> not a State Certificate</a:t>
                      </a:r>
                      <a:r>
                        <a:rPr lang="en-IE" sz="2000" dirty="0" smtClean="0">
                          <a:solidFill>
                            <a:schemeClr val="tx1"/>
                          </a:solidFill>
                        </a:rPr>
                        <a:t> </a:t>
                      </a:r>
                    </a:p>
                    <a:p>
                      <a:pPr marL="0" indent="0">
                        <a:buFontTx/>
                        <a:buNone/>
                      </a:pPr>
                      <a:r>
                        <a:rPr lang="en-IE" sz="2000" dirty="0" smtClean="0">
                          <a:solidFill>
                            <a:schemeClr val="tx1"/>
                          </a:solidFill>
                        </a:rPr>
                        <a:t>- Is</a:t>
                      </a:r>
                      <a:r>
                        <a:rPr lang="en-IE" sz="2000" baseline="0" dirty="0" smtClean="0">
                          <a:solidFill>
                            <a:schemeClr val="tx1"/>
                          </a:solidFill>
                        </a:rPr>
                        <a:t> a </a:t>
                      </a:r>
                      <a:r>
                        <a:rPr lang="en-IE" sz="2000" dirty="0" smtClean="0">
                          <a:solidFill>
                            <a:schemeClr val="tx1"/>
                          </a:solidFill>
                        </a:rPr>
                        <a:t>report</a:t>
                      </a:r>
                      <a:r>
                        <a:rPr lang="en-IE" sz="2000" baseline="0" dirty="0" smtClean="0">
                          <a:solidFill>
                            <a:schemeClr val="tx1"/>
                          </a:solidFill>
                        </a:rPr>
                        <a:t> issued by school</a:t>
                      </a:r>
                    </a:p>
                    <a:p>
                      <a:pPr marL="0" indent="0">
                        <a:buFontTx/>
                        <a:buNone/>
                      </a:pPr>
                      <a:r>
                        <a:rPr lang="en-IE" sz="2000" baseline="0" dirty="0" smtClean="0">
                          <a:solidFill>
                            <a:schemeClr val="tx1"/>
                          </a:solidFill>
                        </a:rPr>
                        <a:t>- Issues before end-December following  completion of 3</a:t>
                      </a:r>
                      <a:r>
                        <a:rPr lang="en-IE" sz="2000" baseline="30000" dirty="0" smtClean="0">
                          <a:solidFill>
                            <a:schemeClr val="tx1"/>
                          </a:solidFill>
                        </a:rPr>
                        <a:t>rd</a:t>
                      </a:r>
                      <a:r>
                        <a:rPr lang="en-IE" sz="2000" baseline="0" dirty="0" smtClean="0">
                          <a:solidFill>
                            <a:schemeClr val="tx1"/>
                          </a:solidFill>
                        </a:rPr>
                        <a:t> year</a:t>
                      </a:r>
                    </a:p>
                    <a:p>
                      <a:r>
                        <a:rPr lang="en-IE" sz="2000" dirty="0" smtClean="0">
                          <a:solidFill>
                            <a:schemeClr val="tx1"/>
                          </a:solidFill>
                        </a:rPr>
                        <a:t>- W</a:t>
                      </a:r>
                      <a:r>
                        <a:rPr lang="en-IE" sz="2000" baseline="0" dirty="0" smtClean="0">
                          <a:solidFill>
                            <a:schemeClr val="tx1"/>
                          </a:solidFill>
                        </a:rPr>
                        <a:t>ill report on the different assessment elements undertaken over the 3 years – e.g. CBAs, learning arising from short courses or PLUs etc</a:t>
                      </a:r>
                    </a:p>
                    <a:p>
                      <a:r>
                        <a:rPr lang="en-IE" sz="2000" baseline="0" dirty="0" smtClean="0">
                          <a:solidFill>
                            <a:schemeClr val="tx1"/>
                          </a:solidFill>
                        </a:rPr>
                        <a:t>- Report includes SEC grades (already issued by the SEC in Sept)</a:t>
                      </a:r>
                      <a:endParaRPr lang="en-IE" sz="2000" dirty="0">
                        <a:solidFill>
                          <a:schemeClr val="tx1"/>
                        </a:solidFill>
                      </a:endParaRPr>
                    </a:p>
                  </a:txBody>
                  <a:tcPr/>
                </a:tc>
              </a:tr>
            </a:tbl>
          </a:graphicData>
        </a:graphic>
      </p:graphicFrame>
    </p:spTree>
    <p:extLst>
      <p:ext uri="{BB962C8B-B14F-4D97-AF65-F5344CB8AC3E}">
        <p14:creationId xmlns:p14="http://schemas.microsoft.com/office/powerpoint/2010/main" val="1845615363"/>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8718606"/>
              </p:ext>
            </p:extLst>
          </p:nvPr>
        </p:nvGraphicFramePr>
        <p:xfrm>
          <a:off x="228600" y="1219201"/>
          <a:ext cx="8763000" cy="463296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School Reports</a:t>
                      </a:r>
                      <a:endParaRPr lang="en-IE" sz="2800" dirty="0"/>
                    </a:p>
                  </a:txBody>
                  <a:tcPr/>
                </a:tc>
              </a:tr>
              <a:tr h="1280404">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dirty="0" smtClean="0"/>
                        <a:t>NCCA </a:t>
                      </a:r>
                      <a:r>
                        <a:rPr lang="en-IE" sz="2400" dirty="0" smtClean="0">
                          <a:solidFill>
                            <a:schemeClr val="tx1"/>
                          </a:solidFill>
                        </a:rPr>
                        <a:t>is to </a:t>
                      </a:r>
                      <a:r>
                        <a:rPr lang="en-IE" sz="2400" dirty="0" smtClean="0"/>
                        <a:t>devise standard</a:t>
                      </a:r>
                      <a:r>
                        <a:rPr lang="en-IE" sz="2400" baseline="0" dirty="0" smtClean="0"/>
                        <a:t> reporting templates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Appropriate to second level context</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User friendly and easily interpreted by students and parents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Not requiring extensive discursive description</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Practical and easy to complete</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Available in hard copy and in electronic form</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In-built, drop-down menus and a library of appropriate standard descriptors (no grades or marks)</a:t>
                      </a:r>
                    </a:p>
                    <a:p>
                      <a:pPr marL="45720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baseline="0" dirty="0" smtClean="0"/>
                    </a:p>
                    <a:p>
                      <a:pPr marL="457200" marR="0" lvl="1"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IE" sz="2400" b="1" baseline="0" dirty="0" smtClean="0">
                          <a:solidFill>
                            <a:schemeClr val="tx1"/>
                          </a:solidFill>
                        </a:rPr>
                        <a:t>Unions will be consulted regarding templates.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3002607442"/>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Professional Time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4092062713"/>
              </p:ext>
            </p:extLst>
          </p:nvPr>
        </p:nvGraphicFramePr>
        <p:xfrm>
          <a:off x="228600" y="1219201"/>
          <a:ext cx="8763000" cy="475488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Time secured by TUI</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solidFill>
                            <a:schemeClr val="tx1"/>
                          </a:solidFill>
                        </a:rPr>
                        <a:t>All schools will get one day (6 hours) whole school planning within the 167</a:t>
                      </a:r>
                      <a:r>
                        <a:rPr lang="en-IE" sz="2400" baseline="0" dirty="0" smtClean="0">
                          <a:solidFill>
                            <a:schemeClr val="tx1"/>
                          </a:solidFill>
                        </a:rPr>
                        <a:t> days commencing in 2015/2016 and running until June 2022 – CL 20/2014</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To be facilitated by school closure in line with terms of CL </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0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00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In addition, each teacher on 18 hours or more will get a 22 hour annual reduction in class contact time to facilitate professional time within timetabled hours.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Part time teachers will get a pro rata reduction</a:t>
                      </a:r>
                    </a:p>
                  </a:txBody>
                  <a:tcPr/>
                </a:tc>
              </a:tr>
            </a:tbl>
          </a:graphicData>
        </a:graphic>
      </p:graphicFrame>
    </p:spTree>
    <p:extLst>
      <p:ext uri="{BB962C8B-B14F-4D97-AF65-F5344CB8AC3E}">
        <p14:creationId xmlns:p14="http://schemas.microsoft.com/office/powerpoint/2010/main" val="2926110135"/>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21928311"/>
              </p:ext>
            </p:extLst>
          </p:nvPr>
        </p:nvGraphicFramePr>
        <p:xfrm>
          <a:off x="0" y="45720"/>
          <a:ext cx="9263602" cy="6751320"/>
        </p:xfrm>
        <a:graphic>
          <a:graphicData uri="http://schemas.openxmlformats.org/drawingml/2006/table">
            <a:tbl>
              <a:tblPr firstRow="1" bandRow="1">
                <a:tableStyleId>{93296810-A885-4BE3-A3E7-6D5BEEA58F35}</a:tableStyleId>
              </a:tblPr>
              <a:tblGrid>
                <a:gridCol w="3733800"/>
                <a:gridCol w="2220768"/>
                <a:gridCol w="3309034"/>
              </a:tblGrid>
              <a:tr h="370840">
                <a:tc>
                  <a:txBody>
                    <a:bodyPr/>
                    <a:lstStyle/>
                    <a:p>
                      <a:pPr algn="ctr"/>
                      <a:r>
                        <a:rPr lang="en-IE" sz="2000" dirty="0" smtClean="0"/>
                        <a:t>Teaching Contract</a:t>
                      </a:r>
                      <a:endParaRPr lang="en-IE" sz="2000" dirty="0"/>
                    </a:p>
                  </a:txBody>
                  <a:tcPr/>
                </a:tc>
                <a:tc>
                  <a:txBody>
                    <a:bodyPr/>
                    <a:lstStyle/>
                    <a:p>
                      <a:pPr algn="ctr"/>
                      <a:r>
                        <a:rPr lang="en-IE" sz="1800" b="1" kern="1200" dirty="0" smtClean="0">
                          <a:solidFill>
                            <a:schemeClr val="lt1"/>
                          </a:solidFill>
                          <a:effectLst/>
                          <a:latin typeface="+mn-lt"/>
                          <a:ea typeface="+mn-ea"/>
                          <a:cs typeface="+mn-cs"/>
                        </a:rPr>
                        <a:t>Professional time p.a. - Class periods ( x 40  min)</a:t>
                      </a:r>
                      <a:r>
                        <a:rPr lang="en-IE" sz="2000" dirty="0" smtClean="0">
                          <a:effectLst/>
                        </a:rPr>
                        <a:t> </a:t>
                      </a:r>
                      <a:endParaRPr lang="en-IE" sz="2000" dirty="0"/>
                    </a:p>
                  </a:txBody>
                  <a:tcPr/>
                </a:tc>
                <a:tc>
                  <a:txBody>
                    <a:bodyPr/>
                    <a:lstStyle/>
                    <a:p>
                      <a:pPr algn="ctr"/>
                      <a:r>
                        <a:rPr lang="en-IE" sz="1800" b="1" kern="1200" dirty="0" smtClean="0">
                          <a:solidFill>
                            <a:schemeClr val="lt1"/>
                          </a:solidFill>
                          <a:effectLst/>
                          <a:latin typeface="+mn-lt"/>
                          <a:ea typeface="+mn-ea"/>
                          <a:cs typeface="+mn-cs"/>
                        </a:rPr>
                        <a:t>Professional Time:</a:t>
                      </a:r>
                    </a:p>
                    <a:p>
                      <a:pPr algn="ctr"/>
                      <a:r>
                        <a:rPr lang="en-IE" sz="1800" b="1" kern="1200" dirty="0" smtClean="0">
                          <a:solidFill>
                            <a:schemeClr val="lt1"/>
                          </a:solidFill>
                          <a:effectLst/>
                          <a:latin typeface="+mn-lt"/>
                          <a:ea typeface="+mn-ea"/>
                          <a:cs typeface="+mn-cs"/>
                        </a:rPr>
                        <a:t>Total p.a.</a:t>
                      </a:r>
                      <a:r>
                        <a:rPr lang="en-IE" sz="2000" dirty="0" smtClean="0">
                          <a:effectLst/>
                        </a:rPr>
                        <a:t> </a:t>
                      </a:r>
                      <a:endParaRPr lang="en-IE" sz="2000" dirty="0"/>
                    </a:p>
                  </a:txBody>
                  <a:tcPr/>
                </a:tc>
              </a:tr>
              <a:tr h="370840">
                <a:tc>
                  <a:txBody>
                    <a:bodyPr/>
                    <a:lstStyle/>
                    <a:p>
                      <a:pPr algn="ctr">
                        <a:lnSpc>
                          <a:spcPct val="107000"/>
                        </a:lnSpc>
                        <a:spcAft>
                          <a:spcPts val="0"/>
                        </a:spcAft>
                      </a:pPr>
                      <a:r>
                        <a:rPr lang="en-IE" sz="2000" dirty="0">
                          <a:effectLst/>
                          <a:latin typeface="Calibri"/>
                          <a:ea typeface="Calibri"/>
                          <a:cs typeface="Times New Roman"/>
                        </a:rPr>
                        <a:t>11 hours or less</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17</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11 </a:t>
                      </a:r>
                      <a:r>
                        <a:rPr lang="en-IE" sz="2000" dirty="0">
                          <a:effectLst/>
                          <a:latin typeface="Calibri"/>
                          <a:ea typeface="Calibri"/>
                          <a:cs typeface="Times New Roman"/>
                        </a:rPr>
                        <a:t>hours, 20 </a:t>
                      </a:r>
                      <a:r>
                        <a:rPr lang="en-IE" sz="2000" dirty="0" smtClean="0">
                          <a:effectLst/>
                          <a:latin typeface="Calibri"/>
                          <a:ea typeface="Calibri"/>
                          <a:cs typeface="Times New Roman"/>
                        </a:rPr>
                        <a:t>min</a:t>
                      </a:r>
                      <a:endParaRPr lang="en-IE" sz="2000" dirty="0">
                        <a:effectLst/>
                        <a:latin typeface="Calibri"/>
                        <a:ea typeface="Calibri"/>
                        <a:cs typeface="Times New Roman"/>
                      </a:endParaRP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11h 1 min - 11h 29 min </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17</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11 </a:t>
                      </a:r>
                      <a:r>
                        <a:rPr lang="en-IE" sz="2000" dirty="0">
                          <a:effectLst/>
                          <a:latin typeface="Calibri"/>
                          <a:ea typeface="Calibri"/>
                          <a:cs typeface="Times New Roman"/>
                        </a:rPr>
                        <a:t>hours, 20 </a:t>
                      </a:r>
                      <a:r>
                        <a:rPr lang="en-IE" sz="2000" dirty="0" smtClean="0">
                          <a:effectLst/>
                          <a:latin typeface="Calibri"/>
                          <a:ea typeface="Calibri"/>
                          <a:cs typeface="Times New Roman"/>
                        </a:rPr>
                        <a:t>min</a:t>
                      </a:r>
                      <a:endParaRPr lang="en-IE" sz="2000" dirty="0">
                        <a:effectLst/>
                        <a:latin typeface="Calibri"/>
                        <a:ea typeface="Calibri"/>
                        <a:cs typeface="Times New Roman"/>
                      </a:endParaRP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11h 30 min - 11h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18</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12  hours</a:t>
                      </a:r>
                      <a:endParaRPr lang="en-IE" sz="2000" dirty="0">
                        <a:effectLst/>
                        <a:latin typeface="Calibri"/>
                        <a:ea typeface="Calibri"/>
                        <a:cs typeface="Times New Roman"/>
                      </a:endParaRP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12 hours - 12h 29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18</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12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a:effectLst/>
                          <a:latin typeface="Calibri"/>
                          <a:ea typeface="Calibri"/>
                          <a:cs typeface="Times New Roman"/>
                        </a:rPr>
                        <a:t>12h 30 min - 12h 59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19</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12  </a:t>
                      </a:r>
                      <a:r>
                        <a:rPr lang="en-IE" sz="2000" dirty="0">
                          <a:effectLst/>
                          <a:latin typeface="Calibri"/>
                          <a:ea typeface="Calibri"/>
                          <a:cs typeface="Times New Roman"/>
                        </a:rPr>
                        <a:t>hours, 40 min</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13 hours - 13h 29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20</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13  </a:t>
                      </a:r>
                      <a:r>
                        <a:rPr lang="en-IE" sz="2000" dirty="0">
                          <a:effectLst/>
                          <a:latin typeface="Calibri"/>
                          <a:ea typeface="Calibri"/>
                          <a:cs typeface="Times New Roman"/>
                        </a:rPr>
                        <a:t>hours, 20 min</a:t>
                      </a:r>
                    </a:p>
                  </a:txBody>
                  <a:tcPr marL="68580" marR="68580" marT="0" marB="0"/>
                </a:tc>
              </a:tr>
              <a:tr h="370840">
                <a:tc>
                  <a:txBody>
                    <a:bodyPr/>
                    <a:lstStyle/>
                    <a:p>
                      <a:pPr algn="ctr">
                        <a:lnSpc>
                          <a:spcPct val="107000"/>
                        </a:lnSpc>
                        <a:spcAft>
                          <a:spcPts val="0"/>
                        </a:spcAft>
                      </a:pPr>
                      <a:r>
                        <a:rPr lang="en-IE" sz="2000">
                          <a:effectLst/>
                          <a:latin typeface="Calibri"/>
                          <a:ea typeface="Calibri"/>
                          <a:cs typeface="Times New Roman"/>
                        </a:rPr>
                        <a:t>13h 30 min - 13h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21</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14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14 hours - 14h 29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21</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14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a:effectLst/>
                          <a:latin typeface="Calibri"/>
                          <a:ea typeface="Calibri"/>
                          <a:cs typeface="Times New Roman"/>
                        </a:rPr>
                        <a:t>14h 30 min - 14h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22</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14 </a:t>
                      </a:r>
                      <a:r>
                        <a:rPr lang="en-IE" sz="2000" dirty="0">
                          <a:effectLst/>
                          <a:latin typeface="Calibri"/>
                          <a:ea typeface="Calibri"/>
                          <a:cs typeface="Times New Roman"/>
                        </a:rPr>
                        <a:t>hours, 40 min</a:t>
                      </a:r>
                    </a:p>
                  </a:txBody>
                  <a:tcPr marL="68580" marR="68580" marT="0" marB="0"/>
                </a:tc>
              </a:tr>
              <a:tr h="472440">
                <a:tc>
                  <a:txBody>
                    <a:bodyPr/>
                    <a:lstStyle/>
                    <a:p>
                      <a:pPr algn="ctr">
                        <a:lnSpc>
                          <a:spcPct val="107000"/>
                        </a:lnSpc>
                        <a:spcAft>
                          <a:spcPts val="0"/>
                        </a:spcAft>
                      </a:pPr>
                      <a:r>
                        <a:rPr lang="en-IE" sz="2000" dirty="0">
                          <a:effectLst/>
                          <a:latin typeface="Calibri"/>
                          <a:ea typeface="Calibri"/>
                          <a:cs typeface="Times New Roman"/>
                        </a:rPr>
                        <a:t>15 hours - 15h 29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23</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15 </a:t>
                      </a:r>
                      <a:r>
                        <a:rPr lang="en-IE" sz="2000" dirty="0">
                          <a:effectLst/>
                          <a:latin typeface="Calibri"/>
                          <a:ea typeface="Calibri"/>
                          <a:cs typeface="Times New Roman"/>
                        </a:rPr>
                        <a:t>hours, 20 min</a:t>
                      </a:r>
                    </a:p>
                  </a:txBody>
                  <a:tcPr marL="68580" marR="68580" marT="0" marB="0"/>
                </a:tc>
              </a:tr>
              <a:tr h="513080">
                <a:tc>
                  <a:txBody>
                    <a:bodyPr/>
                    <a:lstStyle/>
                    <a:p>
                      <a:pPr algn="ctr">
                        <a:lnSpc>
                          <a:spcPct val="107000"/>
                        </a:lnSpc>
                        <a:spcAft>
                          <a:spcPts val="0"/>
                        </a:spcAft>
                      </a:pPr>
                      <a:r>
                        <a:rPr lang="en-IE" sz="2000" dirty="0">
                          <a:effectLst/>
                          <a:latin typeface="Calibri"/>
                          <a:ea typeface="Calibri"/>
                          <a:cs typeface="Times New Roman"/>
                        </a:rPr>
                        <a:t>15h 30 min - 15h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24</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16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16 hours - 16h 29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24</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16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16h 30 min - 16h 59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25</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16 </a:t>
                      </a:r>
                      <a:r>
                        <a:rPr lang="en-IE" sz="2000" dirty="0">
                          <a:effectLst/>
                          <a:latin typeface="Calibri"/>
                          <a:ea typeface="Calibri"/>
                          <a:cs typeface="Times New Roman"/>
                        </a:rPr>
                        <a:t>hours, 40 min</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17 hours - 17h 59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26</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17 </a:t>
                      </a:r>
                      <a:r>
                        <a:rPr lang="en-IE" sz="2000" dirty="0">
                          <a:effectLst/>
                          <a:latin typeface="Calibri"/>
                          <a:ea typeface="Calibri"/>
                          <a:cs typeface="Times New Roman"/>
                        </a:rPr>
                        <a:t>hours, 20 min</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18 hours or more</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33</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22 </a:t>
                      </a:r>
                      <a:r>
                        <a:rPr lang="en-IE" sz="2000" dirty="0">
                          <a:effectLst/>
                          <a:latin typeface="Calibri"/>
                          <a:ea typeface="Calibri"/>
                          <a:cs typeface="Times New Roman"/>
                        </a:rPr>
                        <a:t>hours</a:t>
                      </a:r>
                    </a:p>
                  </a:txBody>
                  <a:tcPr marL="68580" marR="68580" marT="0" marB="0"/>
                </a:tc>
              </a:tr>
            </a:tbl>
          </a:graphicData>
        </a:graphic>
      </p:graphicFrame>
    </p:spTree>
    <p:extLst>
      <p:ext uri="{BB962C8B-B14F-4D97-AF65-F5344CB8AC3E}">
        <p14:creationId xmlns:p14="http://schemas.microsoft.com/office/powerpoint/2010/main" val="3894033918"/>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167683"/>
              </p:ext>
            </p:extLst>
          </p:nvPr>
        </p:nvGraphicFramePr>
        <p:xfrm>
          <a:off x="76200" y="32327"/>
          <a:ext cx="9067800" cy="6763960"/>
        </p:xfrm>
        <a:graphic>
          <a:graphicData uri="http://schemas.openxmlformats.org/drawingml/2006/table">
            <a:tbl>
              <a:tblPr firstRow="1" bandRow="1">
                <a:tableStyleId>{93296810-A885-4BE3-A3E7-6D5BEEA58F35}</a:tableStyleId>
              </a:tblPr>
              <a:tblGrid>
                <a:gridCol w="2983576"/>
                <a:gridCol w="3036224"/>
                <a:gridCol w="3048000"/>
              </a:tblGrid>
              <a:tr h="636225">
                <a:tc>
                  <a:txBody>
                    <a:bodyPr/>
                    <a:lstStyle/>
                    <a:p>
                      <a:pPr algn="ctr"/>
                      <a:r>
                        <a:rPr lang="en-IE" sz="1900" dirty="0" smtClean="0"/>
                        <a:t>Teaching Contract</a:t>
                      </a:r>
                      <a:endParaRPr lang="en-IE" sz="1900" dirty="0"/>
                    </a:p>
                  </a:txBody>
                  <a:tcPr/>
                </a:tc>
                <a:tc>
                  <a:txBody>
                    <a:bodyPr/>
                    <a:lstStyle/>
                    <a:p>
                      <a:pPr algn="ctr"/>
                      <a:r>
                        <a:rPr lang="en-IE" sz="1900" b="1" kern="1200" dirty="0" smtClean="0">
                          <a:solidFill>
                            <a:schemeClr val="lt1"/>
                          </a:solidFill>
                          <a:effectLst/>
                          <a:latin typeface="+mn-lt"/>
                          <a:ea typeface="+mn-ea"/>
                          <a:cs typeface="+mn-cs"/>
                        </a:rPr>
                        <a:t>Class periods per annum</a:t>
                      </a:r>
                      <a:r>
                        <a:rPr lang="en-IE" sz="1900" b="1" kern="1200" baseline="0" dirty="0" smtClean="0">
                          <a:solidFill>
                            <a:schemeClr val="lt1"/>
                          </a:solidFill>
                          <a:effectLst/>
                          <a:latin typeface="+mn-lt"/>
                          <a:ea typeface="+mn-ea"/>
                          <a:cs typeface="+mn-cs"/>
                        </a:rPr>
                        <a:t> </a:t>
                      </a:r>
                    </a:p>
                    <a:p>
                      <a:pPr algn="ctr"/>
                      <a:r>
                        <a:rPr lang="en-IE" sz="1900" b="1" kern="1200" dirty="0" smtClean="0">
                          <a:solidFill>
                            <a:schemeClr val="lt1"/>
                          </a:solidFill>
                          <a:effectLst/>
                          <a:latin typeface="+mn-lt"/>
                          <a:ea typeface="+mn-ea"/>
                          <a:cs typeface="+mn-cs"/>
                        </a:rPr>
                        <a:t>(x 40  min)</a:t>
                      </a:r>
                      <a:r>
                        <a:rPr lang="en-IE" sz="1900" dirty="0" smtClean="0">
                          <a:effectLst/>
                        </a:rPr>
                        <a:t> </a:t>
                      </a:r>
                      <a:endParaRPr lang="en-IE" sz="1900" dirty="0"/>
                    </a:p>
                  </a:txBody>
                  <a:tcPr/>
                </a:tc>
                <a:tc>
                  <a:txBody>
                    <a:bodyPr/>
                    <a:lstStyle/>
                    <a:p>
                      <a:pPr algn="ctr"/>
                      <a:r>
                        <a:rPr lang="en-IE" sz="1900" b="1" kern="1200" dirty="0" smtClean="0">
                          <a:solidFill>
                            <a:schemeClr val="lt1"/>
                          </a:solidFill>
                          <a:effectLst/>
                          <a:latin typeface="+mn-lt"/>
                          <a:ea typeface="+mn-ea"/>
                          <a:cs typeface="+mn-cs"/>
                        </a:rPr>
                        <a:t>Professional Time:</a:t>
                      </a:r>
                    </a:p>
                    <a:p>
                      <a:pPr algn="ctr"/>
                      <a:r>
                        <a:rPr lang="en-IE" sz="1900" b="1" kern="1200" dirty="0" smtClean="0">
                          <a:solidFill>
                            <a:schemeClr val="lt1"/>
                          </a:solidFill>
                          <a:effectLst/>
                          <a:latin typeface="+mn-lt"/>
                          <a:ea typeface="+mn-ea"/>
                          <a:cs typeface="+mn-cs"/>
                        </a:rPr>
                        <a:t>Total p.a.</a:t>
                      </a:r>
                      <a:r>
                        <a:rPr lang="en-IE" sz="1900" dirty="0" smtClean="0">
                          <a:effectLst/>
                        </a:rPr>
                        <a:t> </a:t>
                      </a:r>
                      <a:endParaRPr lang="en-IE" sz="1900" dirty="0"/>
                    </a:p>
                  </a:txBody>
                  <a:tcPr/>
                </a:tc>
              </a:tr>
              <a:tr h="587930">
                <a:tc>
                  <a:txBody>
                    <a:bodyPr/>
                    <a:lstStyle/>
                    <a:p>
                      <a:pPr algn="ctr">
                        <a:lnSpc>
                          <a:spcPct val="107000"/>
                        </a:lnSpc>
                        <a:spcAft>
                          <a:spcPts val="0"/>
                        </a:spcAft>
                      </a:pPr>
                      <a:r>
                        <a:rPr lang="en-IE" sz="1900" dirty="0">
                          <a:effectLst/>
                          <a:latin typeface="Calibri"/>
                          <a:ea typeface="Calibri"/>
                          <a:cs typeface="Times New Roman"/>
                        </a:rPr>
                        <a:t>11 hours </a:t>
                      </a:r>
                      <a:r>
                        <a:rPr lang="en-IE" sz="1900" dirty="0" smtClean="0">
                          <a:effectLst/>
                          <a:latin typeface="Calibri"/>
                          <a:ea typeface="Calibri"/>
                          <a:cs typeface="Times New Roman"/>
                        </a:rPr>
                        <a:t>29 min or </a:t>
                      </a:r>
                      <a:r>
                        <a:rPr lang="en-IE" sz="1900" dirty="0">
                          <a:effectLst/>
                          <a:latin typeface="Calibri"/>
                          <a:ea typeface="Calibri"/>
                          <a:cs typeface="Times New Roman"/>
                        </a:rPr>
                        <a:t>less</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17</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11 </a:t>
                      </a:r>
                      <a:r>
                        <a:rPr lang="en-IE" sz="1900" dirty="0">
                          <a:effectLst/>
                          <a:latin typeface="Calibri"/>
                          <a:ea typeface="Calibri"/>
                          <a:cs typeface="Times New Roman"/>
                        </a:rPr>
                        <a:t>hours, 20 </a:t>
                      </a:r>
                      <a:r>
                        <a:rPr lang="en-IE" sz="1900" dirty="0" smtClean="0">
                          <a:effectLst/>
                          <a:latin typeface="Calibri"/>
                          <a:ea typeface="Calibri"/>
                          <a:cs typeface="Times New Roman"/>
                        </a:rPr>
                        <a:t>min</a:t>
                      </a:r>
                    </a:p>
                    <a:p>
                      <a:pPr algn="ctr">
                        <a:lnSpc>
                          <a:spcPct val="107000"/>
                        </a:lnSpc>
                        <a:spcAft>
                          <a:spcPts val="0"/>
                        </a:spcAft>
                      </a:pPr>
                      <a:endParaRPr lang="en-IE" sz="18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11h 30 min - </a:t>
                      </a:r>
                      <a:r>
                        <a:rPr lang="en-IE" sz="1900" dirty="0" smtClean="0">
                          <a:effectLst/>
                          <a:latin typeface="Calibri"/>
                          <a:ea typeface="Calibri"/>
                          <a:cs typeface="Times New Roman"/>
                        </a:rPr>
                        <a:t>12h 29 </a:t>
                      </a:r>
                      <a:r>
                        <a:rPr lang="en-IE" sz="1900" dirty="0">
                          <a:effectLst/>
                          <a:latin typeface="Calibri"/>
                          <a:ea typeface="Calibri"/>
                          <a:cs typeface="Times New Roman"/>
                        </a:rPr>
                        <a:t>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18</a:t>
                      </a:r>
                    </a:p>
                  </a:txBody>
                  <a:tcPr marL="68580" marR="68580" marT="0" marB="0"/>
                </a:tc>
                <a:tc>
                  <a:txBody>
                    <a:bodyPr/>
                    <a:lstStyle/>
                    <a:p>
                      <a:pPr marL="457200" indent="-457200" algn="ctr">
                        <a:lnSpc>
                          <a:spcPct val="107000"/>
                        </a:lnSpc>
                        <a:spcAft>
                          <a:spcPts val="0"/>
                        </a:spcAft>
                        <a:buAutoNum type="arabicPlain" startAt="12"/>
                      </a:pPr>
                      <a:r>
                        <a:rPr lang="en-IE" sz="1900" dirty="0" smtClean="0">
                          <a:effectLst/>
                          <a:latin typeface="Calibri"/>
                          <a:ea typeface="Calibri"/>
                          <a:cs typeface="Times New Roman"/>
                        </a:rPr>
                        <a:t>Hours</a:t>
                      </a:r>
                    </a:p>
                    <a:p>
                      <a:pPr marL="457200" indent="-457200" algn="ctr">
                        <a:lnSpc>
                          <a:spcPct val="107000"/>
                        </a:lnSpc>
                        <a:spcAft>
                          <a:spcPts val="0"/>
                        </a:spcAft>
                        <a:buAutoNum type="arabicPlain" startAt="12"/>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12h 30 min - 12h 59 min</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19</a:t>
                      </a:r>
                    </a:p>
                  </a:txBody>
                  <a:tcPr marL="68580" marR="68580" marT="0" marB="0"/>
                </a:tc>
                <a:tc>
                  <a:txBody>
                    <a:bodyPr/>
                    <a:lstStyle/>
                    <a:p>
                      <a:pPr marL="457200" indent="-457200" algn="ctr">
                        <a:lnSpc>
                          <a:spcPct val="107000"/>
                        </a:lnSpc>
                        <a:spcAft>
                          <a:spcPts val="0"/>
                        </a:spcAft>
                        <a:buAutoNum type="arabicPlain" startAt="12"/>
                      </a:pPr>
                      <a:r>
                        <a:rPr lang="en-IE" sz="1900" dirty="0" smtClean="0">
                          <a:effectLst/>
                          <a:latin typeface="Calibri"/>
                          <a:ea typeface="Calibri"/>
                          <a:cs typeface="Times New Roman"/>
                        </a:rPr>
                        <a:t>hours</a:t>
                      </a:r>
                      <a:r>
                        <a:rPr lang="en-IE" sz="1900" dirty="0">
                          <a:effectLst/>
                          <a:latin typeface="Calibri"/>
                          <a:ea typeface="Calibri"/>
                          <a:cs typeface="Times New Roman"/>
                        </a:rPr>
                        <a:t>, 40 </a:t>
                      </a:r>
                      <a:r>
                        <a:rPr lang="en-IE" sz="1900" dirty="0" smtClean="0">
                          <a:effectLst/>
                          <a:latin typeface="Calibri"/>
                          <a:ea typeface="Calibri"/>
                          <a:cs typeface="Times New Roman"/>
                        </a:rPr>
                        <a:t>min</a:t>
                      </a:r>
                    </a:p>
                    <a:p>
                      <a:pPr marL="457200" indent="-457200" algn="ctr">
                        <a:lnSpc>
                          <a:spcPct val="107000"/>
                        </a:lnSpc>
                        <a:spcAft>
                          <a:spcPts val="0"/>
                        </a:spcAft>
                        <a:buAutoNum type="arabicPlain" startAt="12"/>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13 hours - 13h 29 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20</a:t>
                      </a:r>
                    </a:p>
                  </a:txBody>
                  <a:tcPr marL="68580" marR="68580" marT="0" marB="0"/>
                </a:tc>
                <a:tc>
                  <a:txBody>
                    <a:bodyPr/>
                    <a:lstStyle/>
                    <a:p>
                      <a:pPr marL="457200" indent="-457200" algn="ctr">
                        <a:lnSpc>
                          <a:spcPct val="107000"/>
                        </a:lnSpc>
                        <a:spcAft>
                          <a:spcPts val="0"/>
                        </a:spcAft>
                        <a:buAutoNum type="arabicPlain" startAt="13"/>
                      </a:pPr>
                      <a:r>
                        <a:rPr lang="en-IE" sz="1900" dirty="0" smtClean="0">
                          <a:effectLst/>
                          <a:latin typeface="Calibri"/>
                          <a:ea typeface="Calibri"/>
                          <a:cs typeface="Times New Roman"/>
                        </a:rPr>
                        <a:t>hours</a:t>
                      </a:r>
                      <a:r>
                        <a:rPr lang="en-IE" sz="1900" dirty="0">
                          <a:effectLst/>
                          <a:latin typeface="Calibri"/>
                          <a:ea typeface="Calibri"/>
                          <a:cs typeface="Times New Roman"/>
                        </a:rPr>
                        <a:t>, 20 </a:t>
                      </a:r>
                      <a:r>
                        <a:rPr lang="en-IE" sz="1900" dirty="0" smtClean="0">
                          <a:effectLst/>
                          <a:latin typeface="Calibri"/>
                          <a:ea typeface="Calibri"/>
                          <a:cs typeface="Times New Roman"/>
                        </a:rPr>
                        <a:t>min</a:t>
                      </a:r>
                    </a:p>
                    <a:p>
                      <a:pPr marL="457200" indent="-457200" algn="ctr">
                        <a:lnSpc>
                          <a:spcPct val="107000"/>
                        </a:lnSpc>
                        <a:spcAft>
                          <a:spcPts val="0"/>
                        </a:spcAft>
                        <a:buAutoNum type="arabicPlain" startAt="13"/>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13h 30 min - </a:t>
                      </a:r>
                      <a:r>
                        <a:rPr lang="en-IE" sz="1900" dirty="0" smtClean="0">
                          <a:effectLst/>
                          <a:latin typeface="Calibri"/>
                          <a:ea typeface="Calibri"/>
                          <a:cs typeface="Times New Roman"/>
                        </a:rPr>
                        <a:t>14h 29 </a:t>
                      </a:r>
                      <a:r>
                        <a:rPr lang="en-IE" sz="1900" dirty="0">
                          <a:effectLst/>
                          <a:latin typeface="Calibri"/>
                          <a:ea typeface="Calibri"/>
                          <a:cs typeface="Times New Roman"/>
                        </a:rPr>
                        <a:t>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21</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14 hours</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14h 30 min - 14h 59 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22</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14 </a:t>
                      </a:r>
                      <a:r>
                        <a:rPr lang="en-IE" sz="1900" dirty="0">
                          <a:effectLst/>
                          <a:latin typeface="Calibri"/>
                          <a:ea typeface="Calibri"/>
                          <a:cs typeface="Times New Roman"/>
                        </a:rPr>
                        <a:t>hours, 40 </a:t>
                      </a:r>
                      <a:r>
                        <a:rPr lang="en-IE" sz="1900" dirty="0" smtClean="0">
                          <a:effectLst/>
                          <a:latin typeface="Calibri"/>
                          <a:ea typeface="Calibri"/>
                          <a:cs typeface="Times New Roman"/>
                        </a:rPr>
                        <a:t>min</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15 hours - 15h 29 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23</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15 </a:t>
                      </a:r>
                      <a:r>
                        <a:rPr lang="en-IE" sz="1900" dirty="0">
                          <a:effectLst/>
                          <a:latin typeface="Calibri"/>
                          <a:ea typeface="Calibri"/>
                          <a:cs typeface="Times New Roman"/>
                        </a:rPr>
                        <a:t>hours, 20 </a:t>
                      </a:r>
                      <a:r>
                        <a:rPr lang="en-IE" sz="1900" dirty="0" smtClean="0">
                          <a:effectLst/>
                          <a:latin typeface="Calibri"/>
                          <a:ea typeface="Calibri"/>
                          <a:cs typeface="Times New Roman"/>
                        </a:rPr>
                        <a:t>min</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500181">
                <a:tc>
                  <a:txBody>
                    <a:bodyPr/>
                    <a:lstStyle/>
                    <a:p>
                      <a:pPr algn="ctr">
                        <a:lnSpc>
                          <a:spcPct val="107000"/>
                        </a:lnSpc>
                        <a:spcAft>
                          <a:spcPts val="0"/>
                        </a:spcAft>
                      </a:pPr>
                      <a:r>
                        <a:rPr lang="en-IE" sz="1900" dirty="0">
                          <a:effectLst/>
                          <a:latin typeface="Calibri"/>
                          <a:ea typeface="Calibri"/>
                          <a:cs typeface="Times New Roman"/>
                        </a:rPr>
                        <a:t>15h 30 min - </a:t>
                      </a:r>
                      <a:r>
                        <a:rPr lang="en-IE" sz="1900" dirty="0" smtClean="0">
                          <a:effectLst/>
                          <a:latin typeface="Calibri"/>
                          <a:ea typeface="Calibri"/>
                          <a:cs typeface="Times New Roman"/>
                        </a:rPr>
                        <a:t>16h 29 </a:t>
                      </a:r>
                      <a:r>
                        <a:rPr lang="en-IE" sz="1900" dirty="0">
                          <a:effectLst/>
                          <a:latin typeface="Calibri"/>
                          <a:ea typeface="Calibri"/>
                          <a:cs typeface="Times New Roman"/>
                        </a:rPr>
                        <a:t>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24</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16 hours</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445651">
                <a:tc>
                  <a:txBody>
                    <a:bodyPr/>
                    <a:lstStyle/>
                    <a:p>
                      <a:pPr algn="ctr">
                        <a:lnSpc>
                          <a:spcPct val="107000"/>
                        </a:lnSpc>
                        <a:spcAft>
                          <a:spcPts val="0"/>
                        </a:spcAft>
                      </a:pPr>
                      <a:r>
                        <a:rPr lang="en-IE" sz="1900" dirty="0">
                          <a:effectLst/>
                          <a:latin typeface="Calibri"/>
                          <a:ea typeface="Calibri"/>
                          <a:cs typeface="Times New Roman"/>
                        </a:rPr>
                        <a:t>16h 30 min - 16h 59 min</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25</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16 </a:t>
                      </a:r>
                      <a:r>
                        <a:rPr lang="en-IE" sz="1900" dirty="0">
                          <a:effectLst/>
                          <a:latin typeface="Calibri"/>
                          <a:ea typeface="Calibri"/>
                          <a:cs typeface="Times New Roman"/>
                        </a:rPr>
                        <a:t>hours, 40 </a:t>
                      </a:r>
                      <a:r>
                        <a:rPr lang="en-IE" sz="1900" dirty="0" smtClean="0">
                          <a:effectLst/>
                          <a:latin typeface="Calibri"/>
                          <a:ea typeface="Calibri"/>
                          <a:cs typeface="Times New Roman"/>
                        </a:rPr>
                        <a:t>min</a:t>
                      </a:r>
                    </a:p>
                    <a:p>
                      <a:pPr algn="ctr">
                        <a:lnSpc>
                          <a:spcPct val="107000"/>
                        </a:lnSpc>
                        <a:spcAft>
                          <a:spcPts val="0"/>
                        </a:spcAft>
                      </a:pPr>
                      <a:endParaRPr lang="en-IE" sz="1400" dirty="0">
                        <a:effectLst/>
                        <a:latin typeface="Calibri"/>
                        <a:ea typeface="Calibri"/>
                        <a:cs typeface="Times New Roman"/>
                      </a:endParaRPr>
                    </a:p>
                  </a:txBody>
                  <a:tcPr marL="68580" marR="68580" marT="0" marB="0"/>
                </a:tc>
              </a:tr>
              <a:tr h="543521">
                <a:tc>
                  <a:txBody>
                    <a:bodyPr/>
                    <a:lstStyle/>
                    <a:p>
                      <a:pPr algn="ctr">
                        <a:lnSpc>
                          <a:spcPct val="107000"/>
                        </a:lnSpc>
                        <a:spcAft>
                          <a:spcPts val="0"/>
                        </a:spcAft>
                      </a:pPr>
                      <a:r>
                        <a:rPr lang="en-IE" sz="1900" dirty="0">
                          <a:effectLst/>
                          <a:latin typeface="Calibri"/>
                          <a:ea typeface="Calibri"/>
                          <a:cs typeface="Times New Roman"/>
                        </a:rPr>
                        <a:t>17 hours - 17h 59 min</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26</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17 </a:t>
                      </a:r>
                      <a:r>
                        <a:rPr lang="en-IE" sz="1900" dirty="0">
                          <a:effectLst/>
                          <a:latin typeface="Calibri"/>
                          <a:ea typeface="Calibri"/>
                          <a:cs typeface="Times New Roman"/>
                        </a:rPr>
                        <a:t>hours, 20 </a:t>
                      </a:r>
                      <a:r>
                        <a:rPr lang="en-IE" sz="1900" dirty="0" smtClean="0">
                          <a:effectLst/>
                          <a:latin typeface="Calibri"/>
                          <a:ea typeface="Calibri"/>
                          <a:cs typeface="Times New Roman"/>
                        </a:rPr>
                        <a:t>min</a:t>
                      </a:r>
                    </a:p>
                    <a:p>
                      <a:pPr algn="ctr">
                        <a:lnSpc>
                          <a:spcPct val="107000"/>
                        </a:lnSpc>
                        <a:spcAft>
                          <a:spcPts val="0"/>
                        </a:spcAft>
                      </a:pPr>
                      <a:endParaRPr lang="en-IE" sz="1400" dirty="0">
                        <a:effectLst/>
                        <a:latin typeface="Calibri"/>
                        <a:ea typeface="Calibri"/>
                        <a:cs typeface="Times New Roman"/>
                      </a:endParaRPr>
                    </a:p>
                  </a:txBody>
                  <a:tcPr marL="68580" marR="68580" marT="0" marB="0"/>
                </a:tc>
              </a:tr>
              <a:tr h="310148">
                <a:tc>
                  <a:txBody>
                    <a:bodyPr/>
                    <a:lstStyle/>
                    <a:p>
                      <a:pPr algn="ctr">
                        <a:lnSpc>
                          <a:spcPct val="107000"/>
                        </a:lnSpc>
                        <a:spcAft>
                          <a:spcPts val="0"/>
                        </a:spcAft>
                      </a:pPr>
                      <a:r>
                        <a:rPr lang="en-IE" sz="1900" dirty="0">
                          <a:effectLst/>
                          <a:latin typeface="Calibri"/>
                          <a:ea typeface="Calibri"/>
                          <a:cs typeface="Times New Roman"/>
                        </a:rPr>
                        <a:t>18 hours or more</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33</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22 </a:t>
                      </a:r>
                      <a:r>
                        <a:rPr lang="en-IE" sz="1900" dirty="0">
                          <a:effectLst/>
                          <a:latin typeface="Calibri"/>
                          <a:ea typeface="Calibri"/>
                          <a:cs typeface="Times New Roman"/>
                        </a:rPr>
                        <a:t>hours</a:t>
                      </a:r>
                    </a:p>
                  </a:txBody>
                  <a:tcPr marL="68580" marR="68580" marT="0" marB="0"/>
                </a:tc>
              </a:tr>
            </a:tbl>
          </a:graphicData>
        </a:graphic>
      </p:graphicFrame>
    </p:spTree>
    <p:extLst>
      <p:ext uri="{BB962C8B-B14F-4D97-AF65-F5344CB8AC3E}">
        <p14:creationId xmlns:p14="http://schemas.microsoft.com/office/powerpoint/2010/main" val="2181429194"/>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Professional Time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852220099"/>
              </p:ext>
            </p:extLst>
          </p:nvPr>
        </p:nvGraphicFramePr>
        <p:xfrm>
          <a:off x="228600" y="1219201"/>
          <a:ext cx="8763000" cy="5120640"/>
        </p:xfrm>
        <a:graphic>
          <a:graphicData uri="http://schemas.openxmlformats.org/drawingml/2006/table">
            <a:tbl>
              <a:tblPr firstRow="1">
                <a:tableStyleId>{93296810-A885-4BE3-A3E7-6D5BEEA58F35}</a:tableStyleId>
              </a:tblPr>
              <a:tblGrid>
                <a:gridCol w="8763000"/>
              </a:tblGrid>
              <a:tr h="0">
                <a:tc>
                  <a:txBody>
                    <a:bodyPr/>
                    <a:lstStyle/>
                    <a:p>
                      <a:r>
                        <a:rPr lang="en-IE" sz="2800" baseline="0" dirty="0" smtClean="0">
                          <a:solidFill>
                            <a:schemeClr val="tx1"/>
                          </a:solidFill>
                        </a:rPr>
                        <a:t>In addition to the 22 hours professional time (or Pro-rata equivalent)</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One teacher will be given 2 additional hours to facilitate the preparation for and coordination of </a:t>
                      </a:r>
                      <a:r>
                        <a:rPr lang="en-IE" sz="2400" b="1" baseline="0" dirty="0" smtClean="0">
                          <a:solidFill>
                            <a:schemeClr val="tx1"/>
                          </a:solidFill>
                        </a:rPr>
                        <a:t>each</a:t>
                      </a:r>
                      <a:r>
                        <a:rPr lang="en-IE" sz="2400" baseline="0" dirty="0" smtClean="0">
                          <a:solidFill>
                            <a:schemeClr val="tx1"/>
                          </a:solidFill>
                        </a:rPr>
                        <a:t> SLAR meeting</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Rotated among the relevant teachers to build capacity</a:t>
                      </a:r>
                    </a:p>
                    <a:p>
                      <a:pPr marL="45720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00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Time for Administration of SEC Assessment Task</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Additional allocation of hours and necessary resources to school management to ensure secure administration of SEC Assessment Task. Therefore, administration of the AT will not create additional workload for the teacher or Principal teacher.</a:t>
                      </a:r>
                      <a:r>
                        <a:rPr lang="en-IE" sz="2400" baseline="0" dirty="0" smtClean="0">
                          <a:solidFill>
                            <a:schemeClr val="tx1"/>
                          </a:solidFill>
                        </a:rPr>
                        <a:t> </a:t>
                      </a:r>
                    </a:p>
                  </a:txBody>
                  <a:tcPr/>
                </a:tc>
              </a:tr>
            </a:tbl>
          </a:graphicData>
        </a:graphic>
      </p:graphicFrame>
    </p:spTree>
    <p:extLst>
      <p:ext uri="{BB962C8B-B14F-4D97-AF65-F5344CB8AC3E}">
        <p14:creationId xmlns:p14="http://schemas.microsoft.com/office/powerpoint/2010/main" val="335926879"/>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Professional Time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916419631"/>
              </p:ext>
            </p:extLst>
          </p:nvPr>
        </p:nvGraphicFramePr>
        <p:xfrm>
          <a:off x="228600" y="1524000"/>
          <a:ext cx="8763000" cy="353568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Phasing of Time Allocation</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All time reduction</a:t>
                      </a:r>
                      <a:r>
                        <a:rPr lang="en-IE" sz="2400" baseline="0" dirty="0" smtClean="0"/>
                        <a:t>s take effect from the commencement of the 2017/2018 school </a:t>
                      </a:r>
                      <a:r>
                        <a:rPr lang="en-IE" sz="2400" baseline="0" dirty="0" smtClean="0">
                          <a:solidFill>
                            <a:schemeClr val="tx1"/>
                          </a:solidFill>
                        </a:rPr>
                        <a:t>year irrespective of whether or not </a:t>
                      </a:r>
                      <a:r>
                        <a:rPr lang="en-IE" sz="2400" baseline="0" dirty="0" smtClean="0"/>
                        <a:t>your subject has been introduced</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baseline="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Whole school </a:t>
                      </a:r>
                      <a:r>
                        <a:rPr lang="en-IE" sz="2400" baseline="0" dirty="0" smtClean="0">
                          <a:solidFill>
                            <a:schemeClr val="tx1"/>
                          </a:solidFill>
                        </a:rPr>
                        <a:t>day (under CL 20/2014) </a:t>
                      </a:r>
                      <a:r>
                        <a:rPr lang="en-IE" sz="2400" baseline="0" dirty="0" smtClean="0"/>
                        <a:t>takes effect from 2015/2016 academic year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3422110184"/>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752600"/>
            <a:ext cx="8610600" cy="1752600"/>
          </a:xfrm>
        </p:spPr>
        <p:txBody>
          <a:bodyPr anchorCtr="1"/>
          <a:lstStyle/>
          <a:p>
            <a:r>
              <a:rPr lang="en-GB" sz="4000" dirty="0"/>
              <a:t>Joint Statement on Principles and Implementation </a:t>
            </a:r>
            <a:endParaRPr lang="en-US" sz="4200" dirty="0" smtClean="0"/>
          </a:p>
        </p:txBody>
      </p:sp>
      <p:sp>
        <p:nvSpPr>
          <p:cNvPr id="3076" name="Rectangle 8"/>
          <p:cNvSpPr>
            <a:spLocks noGrp="1" noChangeArrowheads="1"/>
          </p:cNvSpPr>
          <p:nvPr>
            <p:ph type="subTitle" idx="1"/>
          </p:nvPr>
        </p:nvSpPr>
        <p:spPr>
          <a:xfrm>
            <a:off x="533400" y="3886200"/>
            <a:ext cx="8153400" cy="1066800"/>
          </a:xfrm>
        </p:spPr>
        <p:txBody>
          <a:bodyPr>
            <a:noAutofit/>
          </a:bodyPr>
          <a:lstStyle/>
          <a:p>
            <a:pPr>
              <a:spcBef>
                <a:spcPct val="0"/>
              </a:spcBef>
            </a:pPr>
            <a:r>
              <a:rPr lang="en-GB" sz="4000" dirty="0">
                <a:solidFill>
                  <a:schemeClr val="tx1"/>
                </a:solidFill>
                <a:latin typeface="+mj-lt"/>
                <a:ea typeface="+mj-ea"/>
                <a:cs typeface="+mj-cs"/>
              </a:rPr>
              <a:t>Appendix – Professional Time to Support Implementation </a:t>
            </a:r>
          </a:p>
        </p:txBody>
      </p:sp>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0"/>
            <a:ext cx="1238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492054"/>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rmAutofit/>
          </a:bodyPr>
          <a:lstStyle/>
          <a:p>
            <a:r>
              <a:rPr lang="en-IE" sz="3200" dirty="0" smtClean="0"/>
              <a:t>Professional Time – Transitional Arrangement</a:t>
            </a:r>
            <a:br>
              <a:rPr lang="en-IE" sz="3200" dirty="0" smtClean="0"/>
            </a:br>
            <a:r>
              <a:rPr lang="en-IE" sz="3200" dirty="0" smtClean="0"/>
              <a:t>Teachers of English, Science &amp; Business</a:t>
            </a:r>
            <a:endParaRPr lang="en-IE" sz="3200" dirty="0"/>
          </a:p>
        </p:txBody>
      </p:sp>
      <p:graphicFrame>
        <p:nvGraphicFramePr>
          <p:cNvPr id="4" name="Table 3"/>
          <p:cNvGraphicFramePr>
            <a:graphicFrameLocks noGrp="1"/>
          </p:cNvGraphicFramePr>
          <p:nvPr>
            <p:extLst>
              <p:ext uri="{D42A27DB-BD31-4B8C-83A1-F6EECF244321}">
                <p14:modId xmlns:p14="http://schemas.microsoft.com/office/powerpoint/2010/main" val="1620492859"/>
              </p:ext>
            </p:extLst>
          </p:nvPr>
        </p:nvGraphicFramePr>
        <p:xfrm>
          <a:off x="457200" y="1752600"/>
          <a:ext cx="8229600" cy="4389120"/>
        </p:xfrm>
        <a:graphic>
          <a:graphicData uri="http://schemas.openxmlformats.org/drawingml/2006/table">
            <a:tbl>
              <a:tblPr firstRow="1" bandRow="1">
                <a:tableStyleId>{93296810-A885-4BE3-A3E7-6D5BEEA58F35}</a:tableStyleId>
              </a:tblPr>
              <a:tblGrid>
                <a:gridCol w="4191000"/>
                <a:gridCol w="4038600"/>
              </a:tblGrid>
              <a:tr h="370840">
                <a:tc>
                  <a:txBody>
                    <a:bodyPr/>
                    <a:lstStyle/>
                    <a:p>
                      <a:r>
                        <a:rPr lang="en-IE" sz="2400" dirty="0" smtClean="0"/>
                        <a:t>Existing</a:t>
                      </a:r>
                      <a:endParaRPr lang="en-IE" sz="2400" dirty="0"/>
                    </a:p>
                  </a:txBody>
                  <a:tcPr/>
                </a:tc>
                <a:tc>
                  <a:txBody>
                    <a:bodyPr/>
                    <a:lstStyle/>
                    <a:p>
                      <a:r>
                        <a:rPr lang="en-IE" sz="2400" dirty="0" smtClean="0"/>
                        <a:t>New </a:t>
                      </a:r>
                      <a:endParaRPr lang="en-IE" sz="2400" dirty="0"/>
                    </a:p>
                  </a:txBody>
                  <a:tcPr/>
                </a:tc>
              </a:tr>
              <a:tr h="370840">
                <a:tc>
                  <a:txBody>
                    <a:bodyPr/>
                    <a:lstStyle/>
                    <a:p>
                      <a:r>
                        <a:rPr lang="en-IE" sz="2400" dirty="0" smtClean="0"/>
                        <a:t>English</a:t>
                      </a:r>
                      <a:endParaRPr lang="en-IE" sz="2400" dirty="0"/>
                    </a:p>
                  </a:txBody>
                  <a:tcPr/>
                </a:tc>
                <a:tc>
                  <a:txBody>
                    <a:bodyPr/>
                    <a:lstStyle/>
                    <a:p>
                      <a:r>
                        <a:rPr lang="en-IE" sz="2400" dirty="0" smtClean="0"/>
                        <a:t>10 hours in 2015/2016</a:t>
                      </a:r>
                    </a:p>
                    <a:p>
                      <a:r>
                        <a:rPr lang="en-IE" sz="2400" dirty="0" smtClean="0"/>
                        <a:t>14 hours </a:t>
                      </a:r>
                      <a:r>
                        <a:rPr lang="en-IE" sz="2400" baseline="0" dirty="0" smtClean="0"/>
                        <a:t>in 2016/2017</a:t>
                      </a:r>
                    </a:p>
                    <a:p>
                      <a:r>
                        <a:rPr lang="en-IE" sz="2400" baseline="0" dirty="0" smtClean="0"/>
                        <a:t>Additional paid substitution</a:t>
                      </a:r>
                    </a:p>
                    <a:p>
                      <a:r>
                        <a:rPr lang="en-IE" sz="2400" dirty="0" smtClean="0"/>
                        <a:t> </a:t>
                      </a:r>
                      <a:r>
                        <a:rPr lang="en-IE" sz="2400" dirty="0" smtClean="0">
                          <a:solidFill>
                            <a:schemeClr val="tx1"/>
                          </a:solidFill>
                        </a:rPr>
                        <a:t>- not S&amp;S</a:t>
                      </a:r>
                      <a:endParaRPr lang="en-IE" sz="2400" dirty="0">
                        <a:solidFill>
                          <a:schemeClr val="tx1"/>
                        </a:solidFill>
                      </a:endParaRPr>
                    </a:p>
                  </a:txBody>
                  <a:tcPr/>
                </a:tc>
              </a:tr>
              <a:tr h="370840">
                <a:tc>
                  <a:txBody>
                    <a:bodyPr/>
                    <a:lstStyle/>
                    <a:p>
                      <a:r>
                        <a:rPr lang="en-IE" sz="2400" dirty="0" smtClean="0"/>
                        <a:t>Science</a:t>
                      </a:r>
                      <a:endParaRPr lang="en-IE" sz="2400" dirty="0"/>
                    </a:p>
                  </a:txBody>
                  <a:tcPr/>
                </a:tc>
                <a:tc>
                  <a:txBody>
                    <a:bodyPr/>
                    <a:lstStyle/>
                    <a:p>
                      <a:r>
                        <a:rPr lang="en-IE" sz="2400" dirty="0" smtClean="0"/>
                        <a:t>8 hours in 2016/2017</a:t>
                      </a:r>
                    </a:p>
                    <a:p>
                      <a:pPr marL="0" marR="0" indent="0" algn="l" defTabSz="914400" rtl="0" eaLnBrk="1" fontAlgn="auto" latinLnBrk="0" hangingPunct="1">
                        <a:lnSpc>
                          <a:spcPct val="100000"/>
                        </a:lnSpc>
                        <a:spcBef>
                          <a:spcPts val="0"/>
                        </a:spcBef>
                        <a:spcAft>
                          <a:spcPts val="0"/>
                        </a:spcAft>
                        <a:buClrTx/>
                        <a:buSzTx/>
                        <a:buFontTx/>
                        <a:buNone/>
                        <a:tabLst/>
                        <a:defRPr/>
                      </a:pPr>
                      <a:r>
                        <a:rPr lang="en-IE" sz="2400" baseline="0" dirty="0" smtClean="0"/>
                        <a:t>Additional paid substitution</a:t>
                      </a:r>
                    </a:p>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solidFill>
                            <a:schemeClr val="tx1"/>
                          </a:solidFill>
                        </a:rPr>
                        <a:t>-</a:t>
                      </a:r>
                      <a:r>
                        <a:rPr lang="en-IE" sz="2400" baseline="0" dirty="0" smtClean="0">
                          <a:solidFill>
                            <a:schemeClr val="tx1"/>
                          </a:solidFill>
                        </a:rPr>
                        <a:t> n</a:t>
                      </a:r>
                      <a:r>
                        <a:rPr lang="en-IE" sz="2400" dirty="0" smtClean="0">
                          <a:solidFill>
                            <a:schemeClr val="tx1"/>
                          </a:solidFill>
                        </a:rPr>
                        <a:t>ot S&amp;S</a:t>
                      </a:r>
                    </a:p>
                  </a:txBody>
                  <a:tcPr/>
                </a:tc>
              </a:tr>
              <a:tr h="370840">
                <a:tc>
                  <a:txBody>
                    <a:bodyPr/>
                    <a:lstStyle/>
                    <a:p>
                      <a:r>
                        <a:rPr lang="en-IE" sz="2400" dirty="0" smtClean="0"/>
                        <a:t>Business Studies</a:t>
                      </a:r>
                      <a:endParaRPr lang="en-IE" sz="2400" dirty="0"/>
                    </a:p>
                  </a:txBody>
                  <a:tcPr/>
                </a:tc>
                <a:tc>
                  <a:txBody>
                    <a:bodyPr/>
                    <a:lstStyle/>
                    <a:p>
                      <a:r>
                        <a:rPr lang="en-IE" sz="2400" dirty="0" smtClean="0"/>
                        <a:t>8 hours in 2016/2017</a:t>
                      </a:r>
                    </a:p>
                    <a:p>
                      <a:pPr marL="0" marR="0" indent="0" algn="l" defTabSz="914400" rtl="0" eaLnBrk="1" fontAlgn="auto" latinLnBrk="0" hangingPunct="1">
                        <a:lnSpc>
                          <a:spcPct val="100000"/>
                        </a:lnSpc>
                        <a:spcBef>
                          <a:spcPts val="0"/>
                        </a:spcBef>
                        <a:spcAft>
                          <a:spcPts val="0"/>
                        </a:spcAft>
                        <a:buClrTx/>
                        <a:buSzTx/>
                        <a:buFontTx/>
                        <a:buNone/>
                        <a:tabLst/>
                        <a:defRPr/>
                      </a:pPr>
                      <a:r>
                        <a:rPr lang="en-IE" sz="2400" baseline="0" dirty="0" smtClean="0"/>
                        <a:t>Additional paid substitution</a:t>
                      </a:r>
                      <a:endParaRPr lang="en-IE" sz="2400" dirty="0" smtClean="0"/>
                    </a:p>
                    <a:p>
                      <a:r>
                        <a:rPr lang="en-IE" sz="2400" dirty="0" smtClean="0">
                          <a:solidFill>
                            <a:schemeClr val="tx1"/>
                          </a:solidFill>
                        </a:rPr>
                        <a:t>-</a:t>
                      </a:r>
                      <a:r>
                        <a:rPr lang="en-IE" sz="2400" baseline="0" dirty="0" smtClean="0">
                          <a:solidFill>
                            <a:schemeClr val="tx1"/>
                          </a:solidFill>
                        </a:rPr>
                        <a:t> n</a:t>
                      </a:r>
                      <a:r>
                        <a:rPr lang="en-IE" sz="2400" dirty="0" smtClean="0">
                          <a:solidFill>
                            <a:schemeClr val="tx1"/>
                          </a:solidFill>
                        </a:rPr>
                        <a:t>ot S&amp;S </a:t>
                      </a:r>
                      <a:endParaRPr lang="en-IE" sz="2400" dirty="0">
                        <a:solidFill>
                          <a:schemeClr val="tx1"/>
                        </a:solidFill>
                      </a:endParaRPr>
                    </a:p>
                  </a:txBody>
                  <a:tcPr/>
                </a:tc>
              </a:tr>
            </a:tbl>
          </a:graphicData>
        </a:graphic>
      </p:graphicFrame>
    </p:spTree>
    <p:extLst>
      <p:ext uri="{BB962C8B-B14F-4D97-AF65-F5344CB8AC3E}">
        <p14:creationId xmlns:p14="http://schemas.microsoft.com/office/powerpoint/2010/main" val="3148561351"/>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944562"/>
          </a:xfrm>
        </p:spPr>
        <p:txBody>
          <a:bodyPr>
            <a:normAutofit/>
          </a:bodyPr>
          <a:lstStyle/>
          <a:p>
            <a:r>
              <a:rPr lang="en-IE" sz="3200" dirty="0" smtClean="0"/>
              <a:t>How can 22 hours* Professional time be used</a:t>
            </a:r>
            <a:r>
              <a:rPr lang="en-IE" sz="3100" dirty="0" smtClean="0"/>
              <a:t>?</a:t>
            </a:r>
            <a:br>
              <a:rPr lang="en-IE" sz="3100" dirty="0" smtClean="0"/>
            </a:br>
            <a:r>
              <a:rPr lang="en-IE" sz="1600" dirty="0"/>
              <a:t>*pro rata for part </a:t>
            </a:r>
            <a:r>
              <a:rPr lang="en-IE" sz="1600" dirty="0" smtClean="0"/>
              <a:t>time teachers</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3315290620"/>
              </p:ext>
            </p:extLst>
          </p:nvPr>
        </p:nvGraphicFramePr>
        <p:xfrm>
          <a:off x="228600" y="1371600"/>
          <a:ext cx="8763000" cy="5425440"/>
        </p:xfrm>
        <a:graphic>
          <a:graphicData uri="http://schemas.openxmlformats.org/drawingml/2006/table">
            <a:tbl>
              <a:tblPr firstRow="1">
                <a:tableStyleId>{93296810-A885-4BE3-A3E7-6D5BEEA58F35}</a:tableStyleId>
              </a:tblPr>
              <a:tblGrid>
                <a:gridCol w="8763000"/>
              </a:tblGrid>
              <a:tr h="456192">
                <a:tc>
                  <a:txBody>
                    <a:bodyPr/>
                    <a:lstStyle/>
                    <a:p>
                      <a:r>
                        <a:rPr lang="en-IE" sz="2800" dirty="0" smtClean="0"/>
                        <a:t>SLAR meetings</a:t>
                      </a:r>
                      <a:endParaRPr lang="en-IE" sz="2800" dirty="0"/>
                    </a:p>
                  </a:txBody>
                  <a:tcPr/>
                </a:tc>
              </a:tr>
              <a:tr h="3944716">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One for every subject and for every year group</a:t>
                      </a:r>
                      <a:r>
                        <a:rPr lang="en-IE" sz="2400" baseline="0" dirty="0" smtClean="0">
                          <a:solidFill>
                            <a:schemeClr val="tx2"/>
                          </a:solidFill>
                        </a:rPr>
                        <a:t>.</a:t>
                      </a:r>
                      <a:r>
                        <a:rPr lang="en-IE" sz="2400" baseline="0" dirty="0" smtClean="0">
                          <a:solidFill>
                            <a:schemeClr val="tx1"/>
                          </a:solidFill>
                        </a:rPr>
                        <a:t> Approx 2 hour duration. For example, </a:t>
                      </a:r>
                      <a:r>
                        <a:rPr lang="en-IE" sz="2400" baseline="0" dirty="0" smtClean="0"/>
                        <a:t>if you teach:</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0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One subject for one year group – 1 SLAR </a:t>
                      </a:r>
                    </a:p>
                    <a:p>
                      <a:pPr marL="914400" marR="0" lvl="2" indent="0" algn="l" defTabSz="914400" rtl="0" eaLnBrk="1" fontAlgn="auto" latinLnBrk="0" hangingPunct="1">
                        <a:lnSpc>
                          <a:spcPct val="100000"/>
                        </a:lnSpc>
                        <a:spcBef>
                          <a:spcPts val="0"/>
                        </a:spcBef>
                        <a:spcAft>
                          <a:spcPts val="0"/>
                        </a:spcAft>
                        <a:buClrTx/>
                        <a:buSzTx/>
                        <a:buFont typeface="Arial"/>
                        <a:buNone/>
                        <a:tabLst/>
                        <a:defRPr/>
                      </a:pPr>
                      <a:r>
                        <a:rPr lang="en-IE" sz="2400" baseline="0" dirty="0" smtClean="0"/>
                        <a:t>(2 hours of 22 hours* professional time)</a:t>
                      </a:r>
                    </a:p>
                    <a:p>
                      <a:pPr marL="914400" marR="0" lvl="2" indent="0" algn="l" defTabSz="914400" rtl="0" eaLnBrk="1" fontAlgn="auto" latinLnBrk="0" hangingPunct="1">
                        <a:lnSpc>
                          <a:spcPct val="100000"/>
                        </a:lnSpc>
                        <a:spcBef>
                          <a:spcPts val="0"/>
                        </a:spcBef>
                        <a:spcAft>
                          <a:spcPts val="0"/>
                        </a:spcAft>
                        <a:buClrTx/>
                        <a:buSzTx/>
                        <a:buFont typeface="Arial"/>
                        <a:buNone/>
                        <a:tabLst/>
                        <a:defRPr/>
                      </a:pPr>
                      <a:endParaRPr lang="en-IE" sz="18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One subject for two year groups – 2 SLARs </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baseline="0" dirty="0" smtClean="0"/>
                        <a:t>(4 hours of 22 hours* professional time)</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18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Two subjects for one year group – 2 SLARS </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baseline="0" dirty="0" smtClean="0"/>
                        <a:t>(4 hours of 22 hours* professional time)</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0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Two subjects for two year groups – 4 SLARS </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baseline="0" dirty="0" smtClean="0"/>
                        <a:t>(8 hours of 22 hours* professional time)</a:t>
                      </a:r>
                    </a:p>
                  </a:txBody>
                  <a:tcPr/>
                </a:tc>
              </a:tr>
            </a:tbl>
          </a:graphicData>
        </a:graphic>
      </p:graphicFrame>
    </p:spTree>
    <p:extLst>
      <p:ext uri="{BB962C8B-B14F-4D97-AF65-F5344CB8AC3E}">
        <p14:creationId xmlns:p14="http://schemas.microsoft.com/office/powerpoint/2010/main" val="4015626246"/>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34607376"/>
              </p:ext>
            </p:extLst>
          </p:nvPr>
        </p:nvGraphicFramePr>
        <p:xfrm>
          <a:off x="228600" y="1371600"/>
          <a:ext cx="8763000" cy="4462876"/>
        </p:xfrm>
        <a:graphic>
          <a:graphicData uri="http://schemas.openxmlformats.org/drawingml/2006/table">
            <a:tbl>
              <a:tblPr firstRow="1">
                <a:tableStyleId>{93296810-A885-4BE3-A3E7-6D5BEEA58F35}</a:tableStyleId>
              </a:tblPr>
              <a:tblGrid>
                <a:gridCol w="8763000"/>
              </a:tblGrid>
              <a:tr h="456192">
                <a:tc>
                  <a:txBody>
                    <a:bodyPr/>
                    <a:lstStyle/>
                    <a:p>
                      <a:r>
                        <a:rPr lang="en-IE" sz="2800" dirty="0" smtClean="0"/>
                        <a:t>Feedback</a:t>
                      </a:r>
                      <a:endParaRPr lang="en-IE" sz="2800" dirty="0"/>
                    </a:p>
                  </a:txBody>
                  <a:tcPr/>
                </a:tc>
              </a:tr>
              <a:tr h="3944716">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Individual Teacher and Subject Department professional activity including: </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Assessment for Learning</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Feedback</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Reporting and </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Inputs compiled for the JCPA</a:t>
                      </a:r>
                      <a:endParaRPr lang="en-IE" sz="2400" baseline="0" dirty="0" smtClean="0"/>
                    </a:p>
                  </a:txBody>
                  <a:tcPr/>
                </a:tc>
              </a:tr>
            </a:tbl>
          </a:graphicData>
        </a:graphic>
      </p:graphicFrame>
      <p:sp>
        <p:nvSpPr>
          <p:cNvPr id="5" name="Title 1"/>
          <p:cNvSpPr txBox="1">
            <a:spLocks/>
          </p:cNvSpPr>
          <p:nvPr/>
        </p:nvSpPr>
        <p:spPr>
          <a:xfrm>
            <a:off x="-152400" y="228600"/>
            <a:ext cx="8229600" cy="9445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3200" dirty="0" smtClean="0"/>
              <a:t>How can 22 hours* Professional time be used</a:t>
            </a:r>
            <a:r>
              <a:rPr lang="en-IE" sz="3100" dirty="0" smtClean="0"/>
              <a:t>?</a:t>
            </a:r>
            <a:br>
              <a:rPr lang="en-IE" sz="3100" dirty="0" smtClean="0"/>
            </a:br>
            <a:r>
              <a:rPr lang="en-IE" sz="1600" dirty="0" smtClean="0"/>
              <a:t>*pro rata for part time teachers</a:t>
            </a:r>
            <a:endParaRPr lang="en-IE" dirty="0"/>
          </a:p>
        </p:txBody>
      </p:sp>
    </p:spTree>
    <p:extLst>
      <p:ext uri="{BB962C8B-B14F-4D97-AF65-F5344CB8AC3E}">
        <p14:creationId xmlns:p14="http://schemas.microsoft.com/office/powerpoint/2010/main" val="1777532607"/>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Overview of Time Provided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71596"/>
              </p:ext>
            </p:extLst>
          </p:nvPr>
        </p:nvGraphicFramePr>
        <p:xfrm>
          <a:off x="228600" y="1219199"/>
          <a:ext cx="8763000" cy="5539456"/>
        </p:xfrm>
        <a:graphic>
          <a:graphicData uri="http://schemas.openxmlformats.org/drawingml/2006/table">
            <a:tbl>
              <a:tblPr firstRow="1" bandRow="1">
                <a:tableStyleId>{10A1B5D5-9B99-4C35-A422-299274C87663}</a:tableStyleId>
              </a:tblPr>
              <a:tblGrid>
                <a:gridCol w="2688648"/>
                <a:gridCol w="3559752"/>
                <a:gridCol w="2514600"/>
              </a:tblGrid>
              <a:tr h="404144">
                <a:tc>
                  <a:txBody>
                    <a:bodyPr/>
                    <a:lstStyle/>
                    <a:p>
                      <a:endParaRPr lang="en-US" dirty="0"/>
                    </a:p>
                  </a:txBody>
                  <a:tcPr/>
                </a:tc>
                <a:tc>
                  <a:txBody>
                    <a:bodyPr/>
                    <a:lstStyle/>
                    <a:p>
                      <a:endParaRPr lang="en-US" dirty="0"/>
                    </a:p>
                  </a:txBody>
                  <a:tcPr/>
                </a:tc>
                <a:tc>
                  <a:txBody>
                    <a:bodyPr/>
                    <a:lstStyle/>
                    <a:p>
                      <a:pPr algn="ctr"/>
                      <a:r>
                        <a:rPr lang="en-US" sz="2400" dirty="0" smtClean="0"/>
                        <a:t>Expiration</a:t>
                      </a:r>
                      <a:r>
                        <a:rPr lang="en-US" sz="2400" baseline="0" dirty="0" smtClean="0"/>
                        <a:t> date</a:t>
                      </a:r>
                      <a:endParaRPr lang="en-US" sz="2400" dirty="0"/>
                    </a:p>
                  </a:txBody>
                  <a:tcPr/>
                </a:tc>
              </a:tr>
              <a:tr h="896869">
                <a:tc>
                  <a:txBody>
                    <a:bodyPr/>
                    <a:lstStyle/>
                    <a:p>
                      <a:pPr algn="ctr"/>
                      <a:r>
                        <a:rPr lang="en-US" sz="1800" dirty="0" smtClean="0"/>
                        <a:t>Professional Time </a:t>
                      </a:r>
                      <a:endParaRPr lang="en-US" sz="1800" dirty="0"/>
                    </a:p>
                  </a:txBody>
                  <a:tcPr/>
                </a:tc>
                <a:tc>
                  <a:txBody>
                    <a:bodyPr/>
                    <a:lstStyle/>
                    <a:p>
                      <a:pPr algn="ctr"/>
                      <a:r>
                        <a:rPr lang="en-US" sz="1800" dirty="0" smtClean="0"/>
                        <a:t>22 hours </a:t>
                      </a:r>
                    </a:p>
                    <a:p>
                      <a:pPr algn="ctr"/>
                      <a:r>
                        <a:rPr lang="en-US" sz="1800" dirty="0" smtClean="0"/>
                        <a:t>(or Part-time</a:t>
                      </a:r>
                      <a:r>
                        <a:rPr lang="en-US" sz="1800" dirty="0" smtClean="0">
                          <a:solidFill>
                            <a:srgbClr val="000000"/>
                          </a:solidFill>
                        </a:rPr>
                        <a:t>/pro-rata </a:t>
                      </a:r>
                      <a:r>
                        <a:rPr lang="en-US" sz="1800" dirty="0" smtClean="0"/>
                        <a:t>equivalent)</a:t>
                      </a:r>
                      <a:endParaRPr lang="en-US" sz="1800" dirty="0"/>
                    </a:p>
                  </a:txBody>
                  <a:tcPr/>
                </a:tc>
                <a:tc>
                  <a:txBody>
                    <a:bodyPr/>
                    <a:lstStyle/>
                    <a:p>
                      <a:pPr algn="ctr"/>
                      <a:r>
                        <a:rPr lang="en-US" sz="1800" dirty="0" smtClean="0"/>
                        <a:t>Ongoing</a:t>
                      </a:r>
                      <a:endParaRPr lang="en-US" sz="1800" dirty="0"/>
                    </a:p>
                  </a:txBody>
                  <a:tcPr/>
                </a:tc>
              </a:tr>
              <a:tr h="498260">
                <a:tc gridSpan="3">
                  <a:txBody>
                    <a:bodyPr/>
                    <a:lstStyle/>
                    <a:p>
                      <a:pPr algn="ctr"/>
                      <a:r>
                        <a:rPr lang="en-US" sz="1800" b="1" dirty="0" smtClean="0"/>
                        <a:t>+</a:t>
                      </a:r>
                      <a:endParaRPr lang="en-US" sz="1800" b="1" dirty="0"/>
                    </a:p>
                  </a:txBody>
                  <a:tcPr/>
                </a:tc>
                <a:tc hMerge="1">
                  <a:txBody>
                    <a:bodyPr/>
                    <a:lstStyle/>
                    <a:p>
                      <a:endParaRPr lang="en-US"/>
                    </a:p>
                  </a:txBody>
                  <a:tcPr/>
                </a:tc>
                <a:tc hMerge="1">
                  <a:txBody>
                    <a:bodyPr/>
                    <a:lstStyle/>
                    <a:p>
                      <a:pPr algn="ctr"/>
                      <a:endParaRPr lang="en-US" sz="2200" b="1" dirty="0"/>
                    </a:p>
                  </a:txBody>
                  <a:tcPr/>
                </a:tc>
              </a:tr>
              <a:tr h="896869">
                <a:tc>
                  <a:txBody>
                    <a:bodyPr/>
                    <a:lstStyle/>
                    <a:p>
                      <a:pPr algn="ctr"/>
                      <a:r>
                        <a:rPr lang="en-US" sz="1800" dirty="0" smtClean="0"/>
                        <a:t>Whole School Planning</a:t>
                      </a:r>
                      <a:endParaRPr lang="en-US" sz="1800" dirty="0"/>
                    </a:p>
                  </a:txBody>
                  <a:tcPr/>
                </a:tc>
                <a:tc>
                  <a:txBody>
                    <a:bodyPr/>
                    <a:lstStyle/>
                    <a:p>
                      <a:pPr algn="ctr"/>
                      <a:r>
                        <a:rPr lang="en-US" sz="1800" dirty="0" smtClean="0"/>
                        <a:t>6 hours </a:t>
                      </a:r>
                    </a:p>
                    <a:p>
                      <a:pPr algn="ctr"/>
                      <a:r>
                        <a:rPr lang="en-US" sz="1800" dirty="0" smtClean="0"/>
                        <a:t>(school closure within 167 days)</a:t>
                      </a:r>
                      <a:endParaRPr lang="en-US" sz="1800" dirty="0"/>
                    </a:p>
                  </a:txBody>
                  <a:tcPr/>
                </a:tc>
                <a:tc>
                  <a:txBody>
                    <a:bodyPr/>
                    <a:lstStyle/>
                    <a:p>
                      <a:pPr algn="ctr"/>
                      <a:r>
                        <a:rPr lang="en-US" sz="1800" dirty="0" smtClean="0"/>
                        <a:t>Annually until 2022</a:t>
                      </a:r>
                      <a:endParaRPr lang="en-US" sz="1800" dirty="0"/>
                    </a:p>
                  </a:txBody>
                  <a:tcPr/>
                </a:tc>
              </a:tr>
              <a:tr h="498260">
                <a:tc gridSpan="3">
                  <a:txBody>
                    <a:bodyPr/>
                    <a:lstStyle/>
                    <a:p>
                      <a:pPr algn="ctr"/>
                      <a:r>
                        <a:rPr lang="en-US" sz="1800" b="1" dirty="0" smtClean="0"/>
                        <a:t>+</a:t>
                      </a:r>
                      <a:endParaRPr lang="en-US" sz="1800" b="1" dirty="0"/>
                    </a:p>
                  </a:txBody>
                  <a:tcPr/>
                </a:tc>
                <a:tc hMerge="1">
                  <a:txBody>
                    <a:bodyPr/>
                    <a:lstStyle/>
                    <a:p>
                      <a:endParaRPr lang="en-US"/>
                    </a:p>
                  </a:txBody>
                  <a:tcPr/>
                </a:tc>
                <a:tc hMerge="1">
                  <a:txBody>
                    <a:bodyPr/>
                    <a:lstStyle/>
                    <a:p>
                      <a:pPr algn="ctr"/>
                      <a:endParaRPr lang="en-US" sz="2200" b="1" dirty="0"/>
                    </a:p>
                  </a:txBody>
                  <a:tcPr/>
                </a:tc>
              </a:tr>
              <a:tr h="896869">
                <a:tc>
                  <a:txBody>
                    <a:bodyPr/>
                    <a:lstStyle/>
                    <a:p>
                      <a:pPr algn="ctr"/>
                      <a:r>
                        <a:rPr lang="en-US" sz="1800" dirty="0" err="1" smtClean="0"/>
                        <a:t>Organising</a:t>
                      </a:r>
                      <a:r>
                        <a:rPr lang="en-US" sz="1800" dirty="0" smtClean="0"/>
                        <a:t> and</a:t>
                      </a:r>
                      <a:r>
                        <a:rPr lang="en-US" sz="1800" baseline="0" dirty="0" smtClean="0"/>
                        <a:t> Facilitating </a:t>
                      </a:r>
                      <a:r>
                        <a:rPr lang="en-US" sz="1800" b="1" baseline="0" dirty="0" smtClean="0"/>
                        <a:t>each</a:t>
                      </a:r>
                      <a:r>
                        <a:rPr lang="en-US" sz="1800" baseline="0" dirty="0" smtClean="0"/>
                        <a:t> SLAR</a:t>
                      </a:r>
                      <a:endParaRPr lang="en-US" sz="1800" dirty="0"/>
                    </a:p>
                  </a:txBody>
                  <a:tcPr/>
                </a:tc>
                <a:tc>
                  <a:txBody>
                    <a:bodyPr/>
                    <a:lstStyle/>
                    <a:p>
                      <a:pPr algn="ctr"/>
                      <a:r>
                        <a:rPr lang="en-US" sz="1800" dirty="0" smtClean="0"/>
                        <a:t>2 hours </a:t>
                      </a:r>
                    </a:p>
                    <a:p>
                      <a:pPr algn="ctr"/>
                      <a:r>
                        <a:rPr lang="en-US" sz="1800" dirty="0" smtClean="0"/>
                        <a:t>(provided</a:t>
                      </a:r>
                      <a:r>
                        <a:rPr lang="en-US" sz="1800" baseline="0" dirty="0" smtClean="0"/>
                        <a:t> to one teacher)</a:t>
                      </a:r>
                      <a:endParaRPr lang="en-US" sz="1800" dirty="0"/>
                    </a:p>
                  </a:txBody>
                  <a:tcPr/>
                </a:tc>
                <a:tc>
                  <a:txBody>
                    <a:bodyPr/>
                    <a:lstStyle/>
                    <a:p>
                      <a:pPr algn="ctr"/>
                      <a:r>
                        <a:rPr lang="en-US" sz="1800" dirty="0" smtClean="0"/>
                        <a:t>Ongoing</a:t>
                      </a:r>
                      <a:endParaRPr lang="en-US" sz="1800" dirty="0"/>
                    </a:p>
                  </a:txBody>
                  <a:tcPr/>
                </a:tc>
              </a:tr>
              <a:tr h="498260">
                <a:tc gridSpan="3">
                  <a:txBody>
                    <a:bodyPr/>
                    <a:lstStyle/>
                    <a:p>
                      <a:pPr algn="ctr"/>
                      <a:r>
                        <a:rPr lang="en-US" sz="1800" b="1" dirty="0" smtClean="0"/>
                        <a:t>+</a:t>
                      </a:r>
                      <a:endParaRPr lang="en-US" sz="1800" b="1" dirty="0"/>
                    </a:p>
                  </a:txBody>
                  <a:tcPr/>
                </a:tc>
                <a:tc hMerge="1">
                  <a:txBody>
                    <a:bodyPr/>
                    <a:lstStyle/>
                    <a:p>
                      <a:endParaRPr lang="en-US"/>
                    </a:p>
                  </a:txBody>
                  <a:tcPr/>
                </a:tc>
                <a:tc hMerge="1">
                  <a:txBody>
                    <a:bodyPr/>
                    <a:lstStyle/>
                    <a:p>
                      <a:pPr algn="ctr"/>
                      <a:endParaRPr lang="en-US" sz="2200" b="1" dirty="0"/>
                    </a:p>
                  </a:txBody>
                  <a:tcPr/>
                </a:tc>
              </a:tr>
              <a:tr h="896869">
                <a:tc>
                  <a:txBody>
                    <a:bodyPr/>
                    <a:lstStyle/>
                    <a:p>
                      <a:pPr algn="ctr"/>
                      <a:r>
                        <a:rPr lang="en-US" sz="1800" dirty="0" smtClean="0"/>
                        <a:t>Administration of Assessment</a:t>
                      </a:r>
                      <a:r>
                        <a:rPr lang="en-US" sz="1800" baseline="0" dirty="0" smtClean="0"/>
                        <a:t> Task</a:t>
                      </a:r>
                      <a:endParaRPr lang="en-US" sz="1800" dirty="0"/>
                    </a:p>
                  </a:txBody>
                  <a:tcPr/>
                </a:tc>
                <a:tc>
                  <a:txBody>
                    <a:bodyPr/>
                    <a:lstStyle/>
                    <a:p>
                      <a:pPr algn="ctr"/>
                      <a:r>
                        <a:rPr lang="en-US" sz="1800" dirty="0" smtClean="0"/>
                        <a:t>Additional allocation of hours and resources to schools</a:t>
                      </a:r>
                      <a:endParaRPr lang="en-US" sz="1800" dirty="0"/>
                    </a:p>
                  </a:txBody>
                  <a:tcPr/>
                </a:tc>
                <a:tc>
                  <a:txBody>
                    <a:bodyPr/>
                    <a:lstStyle/>
                    <a:p>
                      <a:pPr algn="ctr"/>
                      <a:r>
                        <a:rPr lang="en-US" sz="1800" dirty="0" smtClean="0"/>
                        <a:t>Ongoing</a:t>
                      </a:r>
                      <a:endParaRPr lang="en-US" sz="1800" dirty="0"/>
                    </a:p>
                  </a:txBody>
                  <a:tcPr/>
                </a:tc>
              </a:tr>
            </a:tbl>
          </a:graphicData>
        </a:graphic>
      </p:graphicFrame>
    </p:spTree>
    <p:extLst>
      <p:ext uri="{BB962C8B-B14F-4D97-AF65-F5344CB8AC3E}">
        <p14:creationId xmlns:p14="http://schemas.microsoft.com/office/powerpoint/2010/main" val="1579153520"/>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Implementation Committee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100705607"/>
              </p:ext>
            </p:extLst>
          </p:nvPr>
        </p:nvGraphicFramePr>
        <p:xfrm>
          <a:off x="228600" y="1219201"/>
          <a:ext cx="8763000" cy="2438400"/>
        </p:xfrm>
        <a:graphic>
          <a:graphicData uri="http://schemas.openxmlformats.org/drawingml/2006/table">
            <a:tbl>
              <a:tblPr firstRow="1">
                <a:tableStyleId>{93296810-A885-4BE3-A3E7-6D5BEEA58F35}</a:tableStyleId>
              </a:tblPr>
              <a:tblGrid>
                <a:gridCol w="8763000"/>
              </a:tblGrid>
              <a:tr h="0">
                <a:tc>
                  <a:txBody>
                    <a:bodyPr/>
                    <a:lstStyle/>
                    <a:p>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Interpretation issues that arise will be referred to the Implementation Committee comprising representatives of TUI, ASTI and the DES.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703794570"/>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Subjects</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3227538"/>
              </p:ext>
            </p:extLst>
          </p:nvPr>
        </p:nvGraphicFramePr>
        <p:xfrm>
          <a:off x="0" y="1143001"/>
          <a:ext cx="9144000" cy="5867553"/>
        </p:xfrm>
        <a:graphic>
          <a:graphicData uri="http://schemas.openxmlformats.org/drawingml/2006/table">
            <a:tbl>
              <a:tblPr firstRow="1" bandRow="1">
                <a:tableStyleId>{93296810-A885-4BE3-A3E7-6D5BEEA58F35}</a:tableStyleId>
              </a:tblPr>
              <a:tblGrid>
                <a:gridCol w="9144000"/>
              </a:tblGrid>
              <a:tr h="3792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E" sz="1800" dirty="0" smtClean="0"/>
                    </a:p>
                  </a:txBody>
                  <a:tcPr/>
                </a:tc>
              </a:tr>
              <a:tr h="4952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Maximum of 10 subjects for</a:t>
                      </a:r>
                      <a:r>
                        <a:rPr lang="en-IE" sz="1800" i="0" baseline="0" dirty="0" smtClean="0"/>
                        <a:t> state certification</a:t>
                      </a:r>
                      <a:endParaRPr lang="en-IE" sz="1800" i="0" dirty="0" smtClean="0"/>
                    </a:p>
                  </a:txBody>
                  <a:tcPr/>
                </a:tc>
              </a:tr>
              <a:tr h="10789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English,</a:t>
                      </a:r>
                      <a:r>
                        <a:rPr lang="en-IE" sz="1800" i="0" baseline="0" dirty="0" smtClean="0"/>
                        <a:t> Irish and Maths – 240 hours of learning </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t>All other subjects – 200 hours of learning</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t>(Hours comprehend the undertaking of Classroom Based Assessments and Assessment Task)</a:t>
                      </a:r>
                    </a:p>
                  </a:txBody>
                  <a:tcPr/>
                </a:tc>
              </a:tr>
              <a:tr h="11558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solidFill>
                            <a:schemeClr val="tx1"/>
                          </a:solidFill>
                        </a:rPr>
                        <a:t>Well-Being (in addition to the max of 10 subjects)</a:t>
                      </a:r>
                      <a:r>
                        <a:rPr lang="en-IE" sz="1800" i="0" baseline="0" dirty="0" smtClean="0">
                          <a:solidFill>
                            <a:schemeClr val="tx1"/>
                          </a:solidFill>
                        </a:rPr>
                        <a:t> – Mandatory and will include PE (200 hours), SPHE (Incorporating RSE) and CSPE</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solidFill>
                            <a:schemeClr val="tx1"/>
                          </a:solidFill>
                        </a:rPr>
                        <a:t>400 hours available for Well-being over the 3 years of JC</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solidFill>
                            <a:schemeClr val="tx1"/>
                          </a:solidFill>
                        </a:rPr>
                        <a:t>NCCA will advise on appropriate assessment of Well-Being</a:t>
                      </a:r>
                      <a:endParaRPr lang="en-IE" sz="1800" i="0" dirty="0" smtClean="0">
                        <a:solidFill>
                          <a:schemeClr val="tx1"/>
                        </a:solidFill>
                      </a:endParaRPr>
                    </a:p>
                  </a:txBody>
                  <a:tcPr/>
                </a:tc>
              </a:tr>
              <a:tr h="6143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solidFill>
                            <a:schemeClr val="tx1"/>
                          </a:solidFill>
                        </a:rPr>
                        <a:t>Current CSPE will be retained until 2019 and can be taught in addition to the 10 subjects if the school chooses </a:t>
                      </a:r>
                    </a:p>
                  </a:txBody>
                  <a:tcPr/>
                </a:tc>
              </a:tr>
              <a:tr h="622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solidFill>
                            <a:schemeClr val="tx1"/>
                          </a:solidFill>
                        </a:rPr>
                        <a:t>“Subject Specification”</a:t>
                      </a:r>
                      <a:r>
                        <a:rPr lang="en-IE" sz="1800" i="0" baseline="0" dirty="0" smtClean="0">
                          <a:solidFill>
                            <a:schemeClr val="tx1"/>
                          </a:solidFill>
                        </a:rPr>
                        <a:t> as opposed to syllabus</a:t>
                      </a:r>
                      <a:endParaRPr lang="en-IE" sz="1800" i="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E" sz="1800" i="0" dirty="0" smtClean="0">
                        <a:solidFill>
                          <a:schemeClr val="tx1"/>
                        </a:solidFill>
                      </a:endParaRPr>
                    </a:p>
                  </a:txBody>
                  <a:tcPr/>
                </a:tc>
              </a:tr>
              <a:tr h="7225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CPD</a:t>
                      </a:r>
                      <a:r>
                        <a:rPr lang="en-IE" sz="1800" i="0" baseline="0" dirty="0" smtClean="0"/>
                        <a:t> will be provided – lessons have been learned from CPD already delivered to teachers of English.  In addition, teacher feedback on CPD will be captured and collated</a:t>
                      </a:r>
                      <a:endParaRPr lang="en-IE" sz="1800" i="0" dirty="0" smtClean="0"/>
                    </a:p>
                  </a:txBody>
                  <a:tcPr/>
                </a:tc>
              </a:tr>
              <a:tr h="7225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Exemplar materials and complementary online support will be provided.  </a:t>
                      </a:r>
                    </a:p>
                  </a:txBody>
                  <a:tcPr/>
                </a:tc>
              </a:tr>
            </a:tbl>
          </a:graphicData>
        </a:graphic>
      </p:graphicFrame>
    </p:spTree>
    <p:extLst>
      <p:ext uri="{BB962C8B-B14F-4D97-AF65-F5344CB8AC3E}">
        <p14:creationId xmlns:p14="http://schemas.microsoft.com/office/powerpoint/2010/main" val="4018707841"/>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Short Courses &amp; Level 2</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9680691"/>
              </p:ext>
            </p:extLst>
          </p:nvPr>
        </p:nvGraphicFramePr>
        <p:xfrm>
          <a:off x="152400" y="1219201"/>
          <a:ext cx="8915400" cy="3762969"/>
        </p:xfrm>
        <a:graphic>
          <a:graphicData uri="http://schemas.openxmlformats.org/drawingml/2006/table">
            <a:tbl>
              <a:tblPr firstRow="1" bandRow="1">
                <a:tableStyleId>{93296810-A885-4BE3-A3E7-6D5BEEA58F35}</a:tableStyleId>
              </a:tblPr>
              <a:tblGrid>
                <a:gridCol w="8915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t>Short Courses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Schools </a:t>
                      </a:r>
                      <a:r>
                        <a:rPr lang="en-IE" sz="2000" b="0" i="1" dirty="0" smtClean="0">
                          <a:solidFill>
                            <a:schemeClr val="tx1"/>
                          </a:solidFill>
                        </a:rPr>
                        <a:t>may,</a:t>
                      </a:r>
                      <a:r>
                        <a:rPr lang="en-IE" sz="2000" b="1" i="1" dirty="0" smtClean="0">
                          <a:solidFill>
                            <a:schemeClr val="tx1"/>
                          </a:solidFill>
                        </a:rPr>
                        <a:t> </a:t>
                      </a:r>
                      <a:r>
                        <a:rPr lang="en-IE" sz="2000" b="1" i="1" u="sng" dirty="0" smtClean="0">
                          <a:solidFill>
                            <a:schemeClr val="tx1"/>
                          </a:solidFill>
                        </a:rPr>
                        <a:t>but are not obliged to</a:t>
                      </a:r>
                      <a:r>
                        <a:rPr lang="en-IE" sz="2000" i="1" u="sng" dirty="0" smtClean="0">
                          <a:solidFill>
                            <a:schemeClr val="tx1"/>
                          </a:solidFill>
                        </a:rPr>
                        <a:t> </a:t>
                      </a:r>
                      <a:r>
                        <a:rPr lang="en-IE" sz="2000" i="1" dirty="0" smtClean="0"/>
                        <a:t>offer </a:t>
                      </a:r>
                      <a:r>
                        <a:rPr lang="en-IE" sz="2000" b="0" i="1" dirty="0" smtClean="0"/>
                        <a:t>short courses </a:t>
                      </a:r>
                      <a:r>
                        <a:rPr lang="en-IE" sz="2000" i="1" dirty="0" smtClean="0"/>
                        <a:t>– assessed through CBA</a:t>
                      </a:r>
                      <a:r>
                        <a:rPr lang="en-IE" sz="2000" i="1" baseline="0" dirty="0" smtClean="0"/>
                        <a:t> i.e.</a:t>
                      </a:r>
                      <a:r>
                        <a:rPr lang="en-IE" sz="2000" i="1" dirty="0" smtClean="0"/>
                        <a:t> reported upon to parents/students by the school</a:t>
                      </a:r>
                    </a:p>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100</a:t>
                      </a:r>
                      <a:r>
                        <a:rPr lang="en-IE" sz="2000" i="1" baseline="0" dirty="0" smtClean="0"/>
                        <a:t> hours of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i="1"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The</a:t>
                      </a:r>
                      <a:r>
                        <a:rPr lang="en-IE" sz="2000" i="1" baseline="0" dirty="0" smtClean="0"/>
                        <a:t> DES and the document state that s</a:t>
                      </a:r>
                      <a:r>
                        <a:rPr lang="en-IE" sz="2000" i="1" dirty="0" smtClean="0"/>
                        <a:t>hort courses should</a:t>
                      </a:r>
                      <a:r>
                        <a:rPr lang="en-IE" sz="2000" i="1" baseline="0" dirty="0" smtClean="0"/>
                        <a:t> not undermine or replace existing subjects – a Department of Education and Skills CL will issue, if necessary</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i="1"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solidFill>
                            <a:schemeClr val="tx1"/>
                          </a:solidFill>
                        </a:rPr>
                        <a:t>A</a:t>
                      </a:r>
                      <a:r>
                        <a:rPr lang="en-IE" sz="2000" i="1" baseline="0" dirty="0" smtClean="0">
                          <a:solidFill>
                            <a:schemeClr val="tx1"/>
                          </a:solidFill>
                        </a:rPr>
                        <a:t> student may take a m</a:t>
                      </a:r>
                      <a:r>
                        <a:rPr lang="en-IE" sz="2000" i="1" dirty="0" smtClean="0">
                          <a:solidFill>
                            <a:schemeClr val="tx1"/>
                          </a:solidFill>
                        </a:rPr>
                        <a:t>aximum</a:t>
                      </a:r>
                      <a:r>
                        <a:rPr lang="en-IE" sz="2000" i="1" baseline="0" dirty="0" smtClean="0">
                          <a:solidFill>
                            <a:schemeClr val="tx1"/>
                          </a:solidFill>
                        </a:rPr>
                        <a:t> </a:t>
                      </a:r>
                      <a:r>
                        <a:rPr lang="en-IE" sz="2000" i="1" baseline="0" dirty="0" smtClean="0"/>
                        <a:t>of 4 short courses e.g</a:t>
                      </a:r>
                      <a:r>
                        <a:rPr lang="en-IE" sz="2000" i="1" baseline="0" dirty="0" smtClean="0">
                          <a:solidFill>
                            <a:schemeClr val="tx2"/>
                          </a:solidFill>
                        </a:rPr>
                        <a:t>. </a:t>
                      </a:r>
                      <a:r>
                        <a:rPr lang="en-IE" sz="2000" i="1" baseline="0" dirty="0" smtClean="0">
                          <a:solidFill>
                            <a:schemeClr val="tx1"/>
                          </a:solidFill>
                        </a:rPr>
                        <a:t>8 subjects and 4 short courses</a:t>
                      </a:r>
                      <a:endParaRPr lang="en-IE" sz="2000" i="1" dirty="0" smtClean="0">
                        <a:solidFill>
                          <a:schemeClr val="tx1"/>
                        </a:solidFill>
                      </a:endParaRPr>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07465694"/>
              </p:ext>
            </p:extLst>
          </p:nvPr>
        </p:nvGraphicFramePr>
        <p:xfrm>
          <a:off x="228600" y="5181600"/>
          <a:ext cx="8915400" cy="1463040"/>
        </p:xfrm>
        <a:graphic>
          <a:graphicData uri="http://schemas.openxmlformats.org/drawingml/2006/table">
            <a:tbl>
              <a:tblPr firstRow="1" bandRow="1">
                <a:tableStyleId>{93296810-A885-4BE3-A3E7-6D5BEEA58F35}</a:tableStyleId>
              </a:tblPr>
              <a:tblGrid>
                <a:gridCol w="8915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t>Level 2</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Available for students with very</a:t>
                      </a:r>
                      <a:r>
                        <a:rPr lang="en-IE" sz="2000" i="1" baseline="0" dirty="0" smtClean="0"/>
                        <a:t> significant special educational needs </a:t>
                      </a:r>
                      <a:r>
                        <a:rPr lang="en-IE" sz="2000" i="1" baseline="0" dirty="0" smtClean="0">
                          <a:solidFill>
                            <a:schemeClr val="tx2"/>
                          </a:solidFill>
                        </a:rPr>
                        <a:t>– </a:t>
                      </a:r>
                      <a:r>
                        <a:rPr lang="en-IE" sz="2000" i="1" baseline="0" dirty="0" smtClean="0">
                          <a:solidFill>
                            <a:schemeClr val="tx1"/>
                          </a:solidFill>
                        </a:rPr>
                        <a:t>Priority Learning Units (PLU)</a:t>
                      </a:r>
                      <a:endParaRPr lang="en-IE" sz="2000" i="1" dirty="0" smtClean="0">
                        <a:solidFill>
                          <a:schemeClr val="tx1"/>
                        </a:solidFill>
                      </a:endParaRPr>
                    </a:p>
                  </a:txBody>
                  <a:tcPr/>
                </a:tc>
              </a:tr>
            </a:tbl>
          </a:graphicData>
        </a:graphic>
      </p:graphicFrame>
    </p:spTree>
    <p:extLst>
      <p:ext uri="{BB962C8B-B14F-4D97-AF65-F5344CB8AC3E}">
        <p14:creationId xmlns:p14="http://schemas.microsoft.com/office/powerpoint/2010/main" val="308273670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Class duration</a:t>
            </a:r>
            <a:endParaRPr lang="en-IE" dirty="0"/>
          </a:p>
        </p:txBody>
      </p:sp>
      <p:graphicFrame>
        <p:nvGraphicFramePr>
          <p:cNvPr id="7" name="Table 6"/>
          <p:cNvGraphicFramePr>
            <a:graphicFrameLocks noGrp="1"/>
          </p:cNvGraphicFramePr>
          <p:nvPr>
            <p:extLst>
              <p:ext uri="{D42A27DB-BD31-4B8C-83A1-F6EECF244321}">
                <p14:modId xmlns:p14="http://schemas.microsoft.com/office/powerpoint/2010/main" val="2685194515"/>
              </p:ext>
            </p:extLst>
          </p:nvPr>
        </p:nvGraphicFramePr>
        <p:xfrm>
          <a:off x="304800" y="1447800"/>
          <a:ext cx="8763000" cy="207264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Duration of</a:t>
                      </a:r>
                      <a:r>
                        <a:rPr lang="en-IE" sz="2800" baseline="0" dirty="0" smtClean="0"/>
                        <a:t> Class Periods</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Class periods of at least 40 minutes duration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Schools will move to 40 min class periods </a:t>
                      </a:r>
                      <a:r>
                        <a:rPr lang="en-IE" sz="2400" kern="1200" dirty="0" smtClean="0">
                          <a:solidFill>
                            <a:schemeClr val="dk1"/>
                          </a:solidFill>
                          <a:effectLst/>
                          <a:latin typeface="+mn-lt"/>
                          <a:ea typeface="+mn-ea"/>
                          <a:cs typeface="+mn-cs"/>
                        </a:rPr>
                        <a:t>as soon as it is practicable to do so</a:t>
                      </a:r>
                      <a:r>
                        <a:rPr lang="en-IE" sz="2400" dirty="0" smtClean="0"/>
                        <a:t> </a:t>
                      </a:r>
                      <a:endParaRPr lang="en-IE" sz="2400" baseline="0" dirty="0" smtClean="0"/>
                    </a:p>
                  </a:txBody>
                  <a:tcPr/>
                </a:tc>
              </a:tr>
            </a:tbl>
          </a:graphicData>
        </a:graphic>
      </p:graphicFrame>
    </p:spTree>
    <p:extLst>
      <p:ext uri="{BB962C8B-B14F-4D97-AF65-F5344CB8AC3E}">
        <p14:creationId xmlns:p14="http://schemas.microsoft.com/office/powerpoint/2010/main" val="467307497"/>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Classroom Based Assessment</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2386757354"/>
              </p:ext>
            </p:extLst>
          </p:nvPr>
        </p:nvGraphicFramePr>
        <p:xfrm>
          <a:off x="228600" y="1219201"/>
          <a:ext cx="8763000" cy="207264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Formative</a:t>
                      </a:r>
                      <a:r>
                        <a:rPr lang="en-IE" sz="2800" baseline="0" dirty="0" smtClean="0"/>
                        <a:t> Assessment</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Further integration of formative assessment – teachers and students reflecting on how learning is progressing and deciding what next steps should be taken to ensure successful outcomes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16042667"/>
              </p:ext>
            </p:extLst>
          </p:nvPr>
        </p:nvGraphicFramePr>
        <p:xfrm>
          <a:off x="304800" y="3505200"/>
          <a:ext cx="8763000" cy="280416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How is this supported? – Classroom Based</a:t>
                      </a:r>
                      <a:r>
                        <a:rPr lang="en-IE" sz="2800" baseline="0" dirty="0" smtClean="0"/>
                        <a:t> Assessments</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Classroom Based Assessments do </a:t>
                      </a:r>
                      <a:r>
                        <a:rPr lang="en-IE" sz="2400" b="1" baseline="0" dirty="0" smtClean="0">
                          <a:solidFill>
                            <a:schemeClr val="tx1"/>
                          </a:solidFill>
                        </a:rPr>
                        <a:t>not</a:t>
                      </a:r>
                      <a:r>
                        <a:rPr lang="en-IE" sz="2400" baseline="0" dirty="0" smtClean="0">
                          <a:solidFill>
                            <a:schemeClr val="tx1"/>
                          </a:solidFill>
                        </a:rPr>
                        <a:t> form </a:t>
                      </a:r>
                      <a:r>
                        <a:rPr lang="en-IE" sz="2400" b="1" baseline="0" dirty="0" smtClean="0">
                          <a:solidFill>
                            <a:schemeClr val="tx1"/>
                          </a:solidFill>
                        </a:rPr>
                        <a:t>any</a:t>
                      </a:r>
                      <a:r>
                        <a:rPr lang="en-IE" sz="2400" baseline="0" dirty="0" smtClean="0">
                          <a:solidFill>
                            <a:schemeClr val="tx1"/>
                          </a:solidFill>
                        </a:rPr>
                        <a:t> part of State Certification</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IE" sz="2400"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IE" sz="2400" b="1" baseline="0" dirty="0" smtClean="0">
                          <a:solidFill>
                            <a:schemeClr val="tx1"/>
                          </a:solidFill>
                        </a:rPr>
                        <a:t>Teachers will not be assessing their own students for State Certification</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20631544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noAutofit/>
          </a:bodyPr>
          <a:lstStyle/>
          <a:p>
            <a:r>
              <a:rPr lang="en-GB" sz="3600" dirty="0" smtClean="0"/>
              <a:t>Classroom Based Assessments (CBAs)</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5465254"/>
              </p:ext>
            </p:extLst>
          </p:nvPr>
        </p:nvGraphicFramePr>
        <p:xfrm>
          <a:off x="152400" y="1219201"/>
          <a:ext cx="8915400" cy="4854510"/>
        </p:xfrm>
        <a:graphic>
          <a:graphicData uri="http://schemas.openxmlformats.org/drawingml/2006/table">
            <a:tbl>
              <a:tblPr firstRow="1" bandRow="1">
                <a:tableStyleId>{93296810-A885-4BE3-A3E7-6D5BEEA58F35}</a:tableStyleId>
              </a:tblPr>
              <a:tblGrid>
                <a:gridCol w="8915400"/>
              </a:tblGrid>
              <a:tr h="3900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000" dirty="0" smtClean="0"/>
                        <a:t>Classroom Based Assessments (CBAs) – </a:t>
                      </a:r>
                      <a:r>
                        <a:rPr lang="en-IE" sz="2000" dirty="0" smtClean="0">
                          <a:solidFill>
                            <a:schemeClr val="tx2">
                              <a:lumMod val="50000"/>
                            </a:schemeClr>
                          </a:solidFill>
                        </a:rPr>
                        <a:t>(</a:t>
                      </a:r>
                      <a:r>
                        <a:rPr lang="en-IE" sz="2000" i="0" u="sng" dirty="0" smtClean="0">
                          <a:solidFill>
                            <a:schemeClr val="tx2">
                              <a:lumMod val="50000"/>
                            </a:schemeClr>
                          </a:solidFill>
                        </a:rPr>
                        <a:t>Forms no part of state certification)</a:t>
                      </a:r>
                      <a:endParaRPr lang="en-IE" sz="1800" i="0" u="sng" dirty="0" smtClean="0">
                        <a:solidFill>
                          <a:schemeClr val="tx2">
                            <a:lumMod val="50000"/>
                          </a:schemeClr>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Two</a:t>
                      </a:r>
                      <a:r>
                        <a:rPr lang="en-IE" sz="2000" i="0" baseline="0" dirty="0" smtClean="0"/>
                        <a:t> Classroom Based Assessments – one in second year and one in third year</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A</a:t>
                      </a:r>
                      <a:r>
                        <a:rPr lang="en-IE" sz="2000" i="0" baseline="0" dirty="0" smtClean="0"/>
                        <a:t> range</a:t>
                      </a:r>
                      <a:r>
                        <a:rPr lang="en-IE" sz="2000" i="0" baseline="0" dirty="0" smtClean="0">
                          <a:solidFill>
                            <a:schemeClr val="tx2">
                              <a:lumMod val="50000"/>
                            </a:schemeClr>
                          </a:solidFill>
                        </a:rPr>
                        <a:t>/menu</a:t>
                      </a:r>
                      <a:r>
                        <a:rPr lang="en-IE" sz="2000" i="0" baseline="0" dirty="0" smtClean="0"/>
                        <a:t> of CBAs set annually by the NCCA in consultation </a:t>
                      </a:r>
                      <a:r>
                        <a:rPr lang="en-IE" sz="2000" i="0" baseline="0" dirty="0" smtClean="0">
                          <a:solidFill>
                            <a:schemeClr val="tx2">
                              <a:lumMod val="50000"/>
                            </a:schemeClr>
                          </a:solidFill>
                        </a:rPr>
                        <a:t>with SEC</a:t>
                      </a:r>
                      <a:endParaRPr lang="en-IE" sz="2000" i="0" dirty="0" smtClean="0">
                        <a:solidFill>
                          <a:schemeClr val="tx2">
                            <a:lumMod val="50000"/>
                          </a:schemeClr>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Teacher selects</a:t>
                      </a:r>
                      <a:r>
                        <a:rPr lang="en-IE" sz="2000" i="0" baseline="0" dirty="0" smtClean="0"/>
                        <a:t> the appropriate </a:t>
                      </a:r>
                      <a:r>
                        <a:rPr lang="en-IE" sz="2000" i="0" baseline="0" dirty="0" smtClean="0">
                          <a:solidFill>
                            <a:schemeClr val="tx2">
                              <a:lumMod val="50000"/>
                            </a:schemeClr>
                          </a:solidFill>
                        </a:rPr>
                        <a:t>CBA </a:t>
                      </a:r>
                      <a:r>
                        <a:rPr lang="en-IE" sz="2000" i="0" baseline="0" dirty="0" smtClean="0">
                          <a:solidFill>
                            <a:schemeClr val="tx1"/>
                          </a:solidFill>
                        </a:rPr>
                        <a:t>(from the menu) for her/his </a:t>
                      </a:r>
                      <a:r>
                        <a:rPr lang="en-IE" sz="2000" i="0" baseline="0" dirty="0" smtClean="0">
                          <a:solidFill>
                            <a:schemeClr val="tx2">
                              <a:lumMod val="50000"/>
                            </a:schemeClr>
                          </a:solidFill>
                        </a:rPr>
                        <a:t>students</a:t>
                      </a:r>
                      <a:endParaRPr lang="en-IE" sz="2000" i="0" dirty="0" smtClean="0">
                        <a:solidFill>
                          <a:schemeClr val="tx2">
                            <a:lumMod val="50000"/>
                          </a:schemeClr>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Examples</a:t>
                      </a:r>
                      <a:r>
                        <a:rPr lang="en-IE" sz="2000" i="0" baseline="0" dirty="0" smtClean="0"/>
                        <a:t> include – Projects, Oral Tasks, Practical work, Investigations, etc. </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Undertaken in defined period of time within class contact time to a centrally set national timetable</a:t>
                      </a:r>
                      <a:endParaRPr lang="en-IE" sz="2000" i="0" dirty="0" smtClean="0">
                        <a:solidFill>
                          <a:schemeClr val="tx2"/>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Reported upon</a:t>
                      </a:r>
                      <a:r>
                        <a:rPr lang="en-IE" sz="2000" i="0" baseline="0" dirty="0" smtClean="0"/>
                        <a:t> to parents using standard descriptors (not marks)</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NCCA will outline </a:t>
                      </a:r>
                      <a:r>
                        <a:rPr lang="en-IE" sz="2000" i="0" dirty="0" smtClean="0">
                          <a:solidFill>
                            <a:schemeClr val="tx1"/>
                          </a:solidFill>
                        </a:rPr>
                        <a:t>and provide examples of standards</a:t>
                      </a:r>
                      <a:r>
                        <a:rPr lang="en-IE" sz="2000" i="0" baseline="0" dirty="0" smtClean="0">
                          <a:solidFill>
                            <a:schemeClr val="tx1"/>
                          </a:solidFill>
                        </a:rPr>
                        <a:t> </a:t>
                      </a:r>
                      <a:r>
                        <a:rPr lang="en-IE" sz="2000" i="0" baseline="0" dirty="0" smtClean="0"/>
                        <a:t>of performance at different levels</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Will</a:t>
                      </a:r>
                      <a:r>
                        <a:rPr lang="en-IE" sz="2000" i="0" baseline="0" dirty="0" smtClean="0"/>
                        <a:t> replace current assessment events in schools such as in-house exams</a:t>
                      </a:r>
                      <a:endParaRPr lang="en-IE" sz="2000" i="0" dirty="0" smtClean="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825537718"/>
              </p:ext>
            </p:extLst>
          </p:nvPr>
        </p:nvGraphicFramePr>
        <p:xfrm>
          <a:off x="76200" y="6156960"/>
          <a:ext cx="8915400" cy="701040"/>
        </p:xfrm>
        <a:graphic>
          <a:graphicData uri="http://schemas.openxmlformats.org/drawingml/2006/table">
            <a:tbl>
              <a:tblPr firstRow="1" bandRow="1">
                <a:tableStyleId>{93296810-A885-4BE3-A3E7-6D5BEEA58F35}</a:tableStyleId>
              </a:tblPr>
              <a:tblGrid>
                <a:gridCol w="8915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dirty="0" smtClean="0"/>
                        <a:t>Teachers of English – First CBA can be undertaken in Spring 2016 or Autumn 2016</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bl>
          </a:graphicData>
        </a:graphic>
      </p:graphicFrame>
    </p:spTree>
    <p:extLst>
      <p:ext uri="{BB962C8B-B14F-4D97-AF65-F5344CB8AC3E}">
        <p14:creationId xmlns:p14="http://schemas.microsoft.com/office/powerpoint/2010/main" val="1498769896"/>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Autofit/>
          </a:bodyPr>
          <a:lstStyle/>
          <a:p>
            <a:r>
              <a:rPr lang="en-GB" sz="3200" dirty="0" smtClean="0"/>
              <a:t>Subject Learning and Assessment Review </a:t>
            </a:r>
            <a:br>
              <a:rPr lang="en-GB" sz="3200" dirty="0" smtClean="0"/>
            </a:br>
            <a:r>
              <a:rPr lang="en-GB" sz="3200" dirty="0" smtClean="0"/>
              <a:t>(SLAR)</a:t>
            </a:r>
            <a:endParaRPr lang="en-IE"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2845448"/>
              </p:ext>
            </p:extLst>
          </p:nvPr>
        </p:nvGraphicFramePr>
        <p:xfrm>
          <a:off x="228600" y="1524000"/>
          <a:ext cx="8229600" cy="4572000"/>
        </p:xfrm>
        <a:graphic>
          <a:graphicData uri="http://schemas.openxmlformats.org/drawingml/2006/table">
            <a:tbl>
              <a:tblPr firstRow="1" bandRow="1">
                <a:tableStyleId>{93296810-A885-4BE3-A3E7-6D5BEEA58F35}</a:tableStyleId>
              </a:tblPr>
              <a:tblGrid>
                <a:gridCol w="2362200"/>
                <a:gridCol w="5867400"/>
              </a:tblGrid>
              <a:tr h="370840">
                <a:tc>
                  <a:txBody>
                    <a:bodyPr/>
                    <a:lstStyle/>
                    <a:p>
                      <a:r>
                        <a:rPr lang="en-IE" sz="2400" dirty="0" smtClean="0"/>
                        <a:t>Subject Learning</a:t>
                      </a:r>
                      <a:r>
                        <a:rPr lang="en-IE" sz="2400" baseline="0" dirty="0" smtClean="0"/>
                        <a:t> and Assessment Review (SLAR)</a:t>
                      </a:r>
                      <a:endParaRPr lang="en-IE" sz="2400" dirty="0"/>
                    </a:p>
                  </a:txBody>
                  <a:tcPr/>
                </a:tc>
                <a:tc>
                  <a:txBody>
                    <a:bodyPr/>
                    <a:lstStyle/>
                    <a:p>
                      <a:r>
                        <a:rPr lang="en-IE" sz="2400" dirty="0" smtClean="0"/>
                        <a:t>All</a:t>
                      </a:r>
                      <a:r>
                        <a:rPr lang="en-IE" sz="2400" baseline="0" dirty="0" smtClean="0"/>
                        <a:t> teachers of each subject will engage in a SLAR </a:t>
                      </a:r>
                      <a:r>
                        <a:rPr lang="en-IE" sz="2400" baseline="0" dirty="0" smtClean="0">
                          <a:solidFill>
                            <a:schemeClr val="bg1"/>
                          </a:solidFill>
                        </a:rPr>
                        <a:t>meeting (specific to the subject and year group) after each CBA</a:t>
                      </a:r>
                    </a:p>
                    <a:p>
                      <a:endParaRPr lang="en-IE" sz="2400" baseline="0" dirty="0" smtClean="0"/>
                    </a:p>
                    <a:p>
                      <a:pPr marL="342900" indent="-342900">
                        <a:buFont typeface="Arial" panose="020B0604020202020204" pitchFamily="34" charset="0"/>
                        <a:buChar char="•"/>
                      </a:pPr>
                      <a:r>
                        <a:rPr lang="en-IE" sz="2400" baseline="0" dirty="0" smtClean="0"/>
                        <a:t>Share and discuss </a:t>
                      </a:r>
                      <a:r>
                        <a:rPr lang="en-IE" sz="2400" baseline="0" dirty="0" smtClean="0">
                          <a:solidFill>
                            <a:schemeClr val="bg1"/>
                          </a:solidFill>
                        </a:rPr>
                        <a:t>students’ work</a:t>
                      </a:r>
                    </a:p>
                    <a:p>
                      <a:pPr marL="342900" indent="-342900">
                        <a:buFont typeface="Arial" panose="020B0604020202020204" pitchFamily="34" charset="0"/>
                        <a:buChar char="•"/>
                      </a:pPr>
                      <a:r>
                        <a:rPr lang="en-IE" sz="2400" dirty="0" smtClean="0">
                          <a:solidFill>
                            <a:schemeClr val="bg1"/>
                          </a:solidFill>
                        </a:rPr>
                        <a:t>Discussion on standards</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400" dirty="0" smtClean="0">
                          <a:solidFill>
                            <a:schemeClr val="bg1"/>
                          </a:solidFill>
                        </a:rPr>
                        <a:t>Not a moderation meeting</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400" dirty="0" smtClean="0">
                          <a:solidFill>
                            <a:schemeClr val="bg1"/>
                          </a:solidFill>
                        </a:rPr>
                        <a:t>No</a:t>
                      </a:r>
                      <a:r>
                        <a:rPr lang="en-IE" sz="2400" baseline="0" dirty="0" smtClean="0">
                          <a:solidFill>
                            <a:schemeClr val="bg1"/>
                          </a:solidFill>
                        </a:rPr>
                        <a:t> external monitoring or report</a:t>
                      </a:r>
                      <a:endParaRPr lang="en-IE" sz="2400" dirty="0" smtClean="0">
                        <a:solidFill>
                          <a:schemeClr val="bg1"/>
                        </a:solidFill>
                      </a:endParaRPr>
                    </a:p>
                    <a:p>
                      <a:pPr marL="342900" indent="-342900">
                        <a:buFont typeface="Arial" panose="020B0604020202020204" pitchFamily="34" charset="0"/>
                        <a:buChar char="•"/>
                      </a:pPr>
                      <a:endParaRPr lang="en-IE" sz="2400" dirty="0"/>
                    </a:p>
                  </a:txBody>
                  <a:tcPr/>
                </a:tc>
              </a:tr>
              <a:tr h="370840">
                <a:tc>
                  <a:txBody>
                    <a:bodyPr/>
                    <a:lstStyle/>
                    <a:p>
                      <a:endParaRPr lang="en-IE" sz="2400" dirty="0"/>
                    </a:p>
                  </a:txBody>
                  <a:tcPr/>
                </a:tc>
                <a:tc>
                  <a:txBody>
                    <a:bodyPr/>
                    <a:lstStyle/>
                    <a:p>
                      <a:pPr marL="342900" indent="-342900">
                        <a:buFont typeface="Arial" panose="020B0604020202020204" pitchFamily="34" charset="0"/>
                        <a:buChar char="•"/>
                      </a:pPr>
                      <a:r>
                        <a:rPr lang="en-IE" sz="2400" dirty="0" smtClean="0"/>
                        <a:t>If you are the</a:t>
                      </a:r>
                      <a:r>
                        <a:rPr lang="en-IE" sz="2400" baseline="0" dirty="0" smtClean="0"/>
                        <a:t> single teacher of a subject in the school you </a:t>
                      </a:r>
                      <a:r>
                        <a:rPr lang="en-IE" sz="2400" b="1" baseline="0" dirty="0" smtClean="0"/>
                        <a:t>can</a:t>
                      </a:r>
                      <a:r>
                        <a:rPr lang="en-IE" sz="2400" baseline="0" dirty="0" smtClean="0"/>
                        <a:t> be facilitated in attending a SLAR in a nearby school</a:t>
                      </a:r>
                      <a:endParaRPr lang="en-IE" sz="2400" dirty="0"/>
                    </a:p>
                  </a:txBody>
                  <a:tcPr/>
                </a:tc>
              </a:tr>
            </a:tbl>
          </a:graphicData>
        </a:graphic>
      </p:graphicFrame>
    </p:spTree>
    <p:extLst>
      <p:ext uri="{BB962C8B-B14F-4D97-AF65-F5344CB8AC3E}">
        <p14:creationId xmlns:p14="http://schemas.microsoft.com/office/powerpoint/2010/main" val="299375685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Assessment Task (AT)</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5786582"/>
              </p:ext>
            </p:extLst>
          </p:nvPr>
        </p:nvGraphicFramePr>
        <p:xfrm>
          <a:off x="228600" y="1295400"/>
          <a:ext cx="8610600" cy="4648529"/>
        </p:xfrm>
        <a:graphic>
          <a:graphicData uri="http://schemas.openxmlformats.org/drawingml/2006/table">
            <a:tbl>
              <a:tblPr firstRow="1" bandRow="1">
                <a:tableStyleId>{93296810-A885-4BE3-A3E7-6D5BEEA58F35}</a:tableStyleId>
              </a:tblPr>
              <a:tblGrid>
                <a:gridCol w="8610600"/>
              </a:tblGrid>
              <a:tr h="3965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670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200" i="0" dirty="0" smtClean="0"/>
                        <a:t>Following </a:t>
                      </a:r>
                      <a:r>
                        <a:rPr lang="en-IE" sz="2200" i="0" dirty="0" smtClean="0">
                          <a:solidFill>
                            <a:schemeClr val="tx1"/>
                          </a:solidFill>
                        </a:rPr>
                        <a:t>the 3</a:t>
                      </a:r>
                      <a:r>
                        <a:rPr lang="en-IE" sz="2200" i="0" baseline="30000" dirty="0" smtClean="0">
                          <a:solidFill>
                            <a:schemeClr val="tx1"/>
                          </a:solidFill>
                        </a:rPr>
                        <a:t>rd</a:t>
                      </a:r>
                      <a:r>
                        <a:rPr lang="en-IE" sz="2200" i="0" dirty="0" smtClean="0">
                          <a:solidFill>
                            <a:schemeClr val="tx1"/>
                          </a:solidFill>
                        </a:rPr>
                        <a:t> Year </a:t>
                      </a:r>
                      <a:r>
                        <a:rPr lang="en-IE" sz="2200" i="0" baseline="0" dirty="0" smtClean="0"/>
                        <a:t>CBA there will be a formal written </a:t>
                      </a:r>
                      <a:r>
                        <a:rPr lang="en-IE" sz="2200" b="1" i="0" baseline="0" dirty="0" smtClean="0"/>
                        <a:t>Assessment Task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200" i="0"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Manageable and short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Undertaken in class and supervised by the teacher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Not marked or commented upon by the teacher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Examples of AT– written demonstration of the knowledge and skills learned in CBA, identification of learning points, identification of areas of improvement etc.</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Submitted to the SEC and marked along with the terminal exam in each subject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The weighting for the AT for each subject will be determined as each subject specification is developed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900" i="1" dirty="0" smtClean="0"/>
                    </a:p>
                  </a:txBody>
                  <a:tcPr/>
                </a:tc>
              </a:tr>
            </a:tbl>
          </a:graphicData>
        </a:graphic>
      </p:graphicFrame>
    </p:spTree>
    <p:extLst>
      <p:ext uri="{BB962C8B-B14F-4D97-AF65-F5344CB8AC3E}">
        <p14:creationId xmlns:p14="http://schemas.microsoft.com/office/powerpoint/2010/main" val="2110581031"/>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8488</TotalTime>
  <Words>1870</Words>
  <Application>Microsoft Office PowerPoint</Application>
  <PresentationFormat>On-screen Show (4:3)</PresentationFormat>
  <Paragraphs>308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Junior Cycle Reform</vt:lpstr>
      <vt:lpstr>Joint Statement on Principles and Implementation </vt:lpstr>
      <vt:lpstr>Subjects</vt:lpstr>
      <vt:lpstr>Short Courses &amp; Level 2</vt:lpstr>
      <vt:lpstr>Class duration</vt:lpstr>
      <vt:lpstr>Classroom Based Assessment</vt:lpstr>
      <vt:lpstr>Classroom Based Assessments (CBAs)</vt:lpstr>
      <vt:lpstr>Subject Learning and Assessment Review  (SLAR)</vt:lpstr>
      <vt:lpstr>Assessment Task (AT)</vt:lpstr>
      <vt:lpstr>Assessment Task (AT)</vt:lpstr>
      <vt:lpstr>State Certified Exam</vt:lpstr>
      <vt:lpstr>Retention of State Certificate</vt:lpstr>
      <vt:lpstr>Reporting </vt:lpstr>
      <vt:lpstr>PowerPoint Presentation</vt:lpstr>
      <vt:lpstr>Professional Time</vt:lpstr>
      <vt:lpstr>PowerPoint Presentation</vt:lpstr>
      <vt:lpstr>PowerPoint Presentation</vt:lpstr>
      <vt:lpstr>Professional Time</vt:lpstr>
      <vt:lpstr>Professional Time</vt:lpstr>
      <vt:lpstr>Professional Time – Transitional Arrangement Teachers of English, Science &amp; Business</vt:lpstr>
      <vt:lpstr>How can 22 hours* Professional time be used? *pro rata for part time teachers</vt:lpstr>
      <vt:lpstr>PowerPoint Presentation</vt:lpstr>
      <vt:lpstr>Overview of Time Provided</vt:lpstr>
      <vt:lpstr>Implementation Committee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Irwin</dc:creator>
  <cp:lastModifiedBy>rmurray</cp:lastModifiedBy>
  <cp:revision>326</cp:revision>
  <cp:lastPrinted>2015-09-03T09:40:46Z</cp:lastPrinted>
  <dcterms:created xsi:type="dcterms:W3CDTF">1601-01-01T00:00:00Z</dcterms:created>
  <dcterms:modified xsi:type="dcterms:W3CDTF">2016-01-12T15:27:33Z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